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57"/>
  </p:notesMasterIdLst>
  <p:handoutMasterIdLst>
    <p:handoutMasterId r:id="rId58"/>
  </p:handoutMasterIdLst>
  <p:sldIdLst>
    <p:sldId id="258" r:id="rId2"/>
    <p:sldId id="298" r:id="rId3"/>
    <p:sldId id="422" r:id="rId4"/>
    <p:sldId id="296" r:id="rId5"/>
    <p:sldId id="299" r:id="rId6"/>
    <p:sldId id="303" r:id="rId7"/>
    <p:sldId id="381" r:id="rId8"/>
    <p:sldId id="437" r:id="rId9"/>
    <p:sldId id="436" r:id="rId10"/>
    <p:sldId id="330" r:id="rId11"/>
    <p:sldId id="304" r:id="rId12"/>
    <p:sldId id="305" r:id="rId13"/>
    <p:sldId id="438" r:id="rId14"/>
    <p:sldId id="306" r:id="rId15"/>
    <p:sldId id="421" r:id="rId16"/>
    <p:sldId id="423" r:id="rId17"/>
    <p:sldId id="383" r:id="rId18"/>
    <p:sldId id="311" r:id="rId19"/>
    <p:sldId id="439" r:id="rId20"/>
    <p:sldId id="426" r:id="rId21"/>
    <p:sldId id="427" r:id="rId22"/>
    <p:sldId id="442" r:id="rId23"/>
    <p:sldId id="443" r:id="rId24"/>
    <p:sldId id="446" r:id="rId25"/>
    <p:sldId id="444" r:id="rId26"/>
    <p:sldId id="329" r:id="rId27"/>
    <p:sldId id="424" r:id="rId28"/>
    <p:sldId id="324" r:id="rId29"/>
    <p:sldId id="393" r:id="rId30"/>
    <p:sldId id="413" r:id="rId31"/>
    <p:sldId id="440" r:id="rId32"/>
    <p:sldId id="432" r:id="rId33"/>
    <p:sldId id="433" r:id="rId34"/>
    <p:sldId id="430" r:id="rId35"/>
    <p:sldId id="394" r:id="rId36"/>
    <p:sldId id="392" r:id="rId37"/>
    <p:sldId id="434" r:id="rId38"/>
    <p:sldId id="415" r:id="rId39"/>
    <p:sldId id="410" r:id="rId40"/>
    <p:sldId id="409" r:id="rId41"/>
    <p:sldId id="419" r:id="rId42"/>
    <p:sldId id="395" r:id="rId43"/>
    <p:sldId id="418" r:id="rId44"/>
    <p:sldId id="411" r:id="rId45"/>
    <p:sldId id="416" r:id="rId46"/>
    <p:sldId id="398" r:id="rId47"/>
    <p:sldId id="417" r:id="rId48"/>
    <p:sldId id="396" r:id="rId49"/>
    <p:sldId id="435" r:id="rId50"/>
    <p:sldId id="399" r:id="rId51"/>
    <p:sldId id="400" r:id="rId52"/>
    <p:sldId id="420" r:id="rId53"/>
    <p:sldId id="402" r:id="rId54"/>
    <p:sldId id="403" r:id="rId55"/>
    <p:sldId id="377" r:id="rId5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B002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/>
    <p:restoredTop sz="86507"/>
  </p:normalViewPr>
  <p:slideViewPr>
    <p:cSldViewPr>
      <p:cViewPr varScale="1">
        <p:scale>
          <a:sx n="127" d="100"/>
          <a:sy n="127" d="100"/>
        </p:scale>
        <p:origin x="1784" y="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>
        <p:scale>
          <a:sx n="77" d="100"/>
          <a:sy n="77" d="100"/>
        </p:scale>
        <p:origin x="3544" y="7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5/19/25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  <a:cs typeface="Geneva" charset="0"/>
              </a:rPr>
              <a:t>Still in ‘escape velocity’ section of course</a:t>
            </a:r>
          </a:p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our pentagon</a:t>
            </a:r>
          </a:p>
          <a:p>
            <a:endParaRPr lang="en-US" dirty="0"/>
          </a:p>
          <a:p>
            <a:r>
              <a:rPr lang="en-US" dirty="0"/>
              <a:t>We need to understand delegated risk</a:t>
            </a:r>
          </a:p>
          <a:p>
            <a:endParaRPr lang="en-US" dirty="0"/>
          </a:p>
          <a:p>
            <a:r>
              <a:rPr lang="en-US" dirty="0"/>
              <a:t>Simple everyday examples:</a:t>
            </a:r>
            <a:br>
              <a:rPr lang="en-US" dirty="0"/>
            </a:b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 insurance: I’m delegating full risk to insurer. Deductible – they delegate some risk back to me.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Home warranty: I’m delegating risk to American Home Shield. 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healthplan</a:t>
            </a:r>
            <a:r>
              <a:rPr lang="en-US" dirty="0"/>
              <a:t>&gt;Provider: ACO</a:t>
            </a:r>
          </a:p>
          <a:p>
            <a:r>
              <a:rPr lang="en-US" dirty="0"/>
              <a:t>Gov’t -&gt; Insurer: 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Employer -&gt; Health plan (small employers) -&gt; consumer (deductible)</a:t>
            </a:r>
          </a:p>
          <a:p>
            <a:endParaRPr lang="en-US" dirty="0"/>
          </a:p>
          <a:p>
            <a:r>
              <a:rPr lang="en-US" dirty="0"/>
              <a:t>Financial risk as a hot potato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3549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example of delegated risk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972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Annual enrollment period oct-dec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4603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Who invests in long term outcomes?  Insurer? Employer? Health system?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Systemic flaw. Single payer doesn’t have this problem 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4413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“Principal agent problem” – fancy term for when one party delegates work to another party, but their incentives aren’t aligned.</a:t>
            </a:r>
          </a:p>
          <a:p>
            <a:endParaRPr lang="en-US" dirty="0"/>
          </a:p>
          <a:p>
            <a:r>
              <a:rPr lang="en-US" dirty="0"/>
              <a:t>Examples?</a:t>
            </a:r>
          </a:p>
          <a:p>
            <a:endParaRPr lang="en-US" dirty="0"/>
          </a:p>
          <a:p>
            <a:r>
              <a:rPr lang="en-US" dirty="0"/>
              <a:t>1. Consumers ”hire” health insurers to cover their healthcare costs. Then those insurers apply UM to deny care.</a:t>
            </a:r>
          </a:p>
          <a:p>
            <a:endParaRPr lang="en-US" dirty="0"/>
          </a:p>
          <a:p>
            <a:r>
              <a:rPr lang="en-US" dirty="0"/>
              <a:t>2. Insurers pay providers to deliver care to their patients. Are their incentives the same? Providers want to treat patients and maximize earnings – not save $$.</a:t>
            </a:r>
          </a:p>
          <a:p>
            <a:endParaRPr lang="en-US" dirty="0"/>
          </a:p>
          <a:p>
            <a:r>
              <a:rPr lang="en-US" dirty="0"/>
              <a:t>3. Patients pay employers (through reduced wages) to cover their healthcare costs. Are there incentives the same?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380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ML practitioners, and we deal in data. </a:t>
            </a:r>
          </a:p>
          <a:p>
            <a:endParaRPr lang="en-US" dirty="0"/>
          </a:p>
          <a:p>
            <a:r>
              <a:rPr lang="en-US" dirty="0"/>
              <a:t>Where does MLH data come from and what does it look like?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23758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touched on this Tues, now digging in.</a:t>
            </a:r>
          </a:p>
          <a:p>
            <a:endParaRPr lang="en-US" dirty="0"/>
          </a:p>
          <a:p>
            <a:r>
              <a:rPr lang="en-US" dirty="0"/>
              <a:t>What healthcare data sources didn’t I list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5621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43432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motivate this</a:t>
            </a:r>
          </a:p>
          <a:p>
            <a:endParaRPr lang="en-US" dirty="0"/>
          </a:p>
          <a:p>
            <a:r>
              <a:rPr lang="en-US" dirty="0"/>
              <a:t>ICD: Last week – child abuse CDS triggered by dizziness or unexplained bruises. How to build?</a:t>
            </a:r>
          </a:p>
          <a:p>
            <a:r>
              <a:rPr lang="en-US" dirty="0"/>
              <a:t>ICD: Epidemiologic researcher wants to know how many cases of strep throat among children in PA in 2023</a:t>
            </a:r>
          </a:p>
          <a:p>
            <a:r>
              <a:rPr lang="en-US" dirty="0"/>
              <a:t>CPT: CMS processes &gt; 1B medical claims annually. How to decide what to pay for each encounter?</a:t>
            </a:r>
          </a:p>
          <a:p>
            <a:r>
              <a:rPr lang="en-US" dirty="0"/>
              <a:t>DRG: patient comes into the hospital with an MI and is treated, imaging, statins, then released. How much does Cigna pay the hospital?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7583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data sources and then there’s how you encode that data</a:t>
            </a:r>
          </a:p>
          <a:p>
            <a:endParaRPr lang="en-US" dirty="0"/>
          </a:p>
          <a:p>
            <a:r>
              <a:rPr lang="en-US" dirty="0"/>
              <a:t>Many, many more </a:t>
            </a:r>
            <a:r>
              <a:rPr lang="en-US" dirty="0" err="1"/>
              <a:t>codesets</a:t>
            </a:r>
            <a:r>
              <a:rPr lang="en-US" dirty="0"/>
              <a:t>: LOINC, SNOMED, RXNORM, NDC, …</a:t>
            </a:r>
          </a:p>
          <a:p>
            <a:endParaRPr lang="en-US" dirty="0"/>
          </a:p>
          <a:p>
            <a:r>
              <a:rPr lang="en-US" dirty="0"/>
              <a:t>Why all 3?  (why not just 1 baseball statistic?)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47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353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ICD: J15.9 (Unspecified bacterial pneumonia) and R07.9 (Chest pain, unspecified)</a:t>
            </a:r>
          </a:p>
          <a:p>
            <a:r>
              <a:rPr lang="en-US" dirty="0"/>
              <a:t>CPT: 99285 (Emergency department visit, high complexity), 71045 (X-ray exam of chest, single view)</a:t>
            </a:r>
          </a:p>
          <a:p>
            <a:r>
              <a:rPr lang="en-US" dirty="0"/>
              <a:t>DRG: 193 (Simple Pneumonia and Pleurisy without CC/MCC)</a:t>
            </a:r>
          </a:p>
          <a:p>
            <a:r>
              <a:rPr lang="en-US" dirty="0"/>
              <a:t>LOTS of AI-powered coding solutions out there. An open, active areas of research. 1000’s of human coders in </a:t>
            </a:r>
            <a:r>
              <a:rPr lang="en-US" dirty="0" err="1"/>
              <a:t>Phillipines</a:t>
            </a:r>
            <a:r>
              <a:rPr lang="en-US" dirty="0"/>
              <a:t>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96309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given encounter, may not be the same output </a:t>
            </a:r>
          </a:p>
          <a:p>
            <a:endParaRPr lang="en-US" dirty="0"/>
          </a:p>
          <a:p>
            <a:r>
              <a:rPr lang="en-US" dirty="0"/>
              <a:t>Sometimes one and the same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622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‘fresher’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64821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variants but here’s one very relevant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14701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60568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Phenotype examples? </a:t>
            </a:r>
          </a:p>
          <a:p>
            <a:endParaRPr lang="en-US" dirty="0"/>
          </a:p>
          <a:p>
            <a:r>
              <a:rPr lang="en-US" dirty="0"/>
              <a:t>In medicine, ‘phenotype’ is overloaded to mean ‘a clinical feature’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1497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were within a health system and had access to all the clinical data, how might you do this?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6349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easily converted to a SQL query. </a:t>
            </a:r>
          </a:p>
          <a:p>
            <a:endParaRPr lang="en-US" dirty="0"/>
          </a:p>
          <a:p>
            <a:r>
              <a:rPr lang="en-US" dirty="0"/>
              <a:t>What’s the issue?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18297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the definition. What’s wrong with it?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metformin also prescribed for other conditions</a:t>
            </a:r>
          </a:p>
          <a:p>
            <a:pPr marL="228600" indent="-228600">
              <a:buAutoNum type="arabicPeriod"/>
            </a:pPr>
            <a:r>
              <a:rPr lang="en-US" dirty="0"/>
              <a:t>HbA1C not always tracked</a:t>
            </a:r>
          </a:p>
          <a:p>
            <a:pPr marL="228600" indent="-228600">
              <a:buAutoNum type="arabicPeriod"/>
            </a:pPr>
            <a:r>
              <a:rPr lang="en-US" dirty="0"/>
              <a:t>ICD codes not always documented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01967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MANY papers on diabetes phenotyping</a:t>
            </a:r>
          </a:p>
          <a:p>
            <a:endParaRPr lang="en-US" dirty="0"/>
          </a:p>
          <a:p>
            <a:r>
              <a:rPr lang="en-US" dirty="0"/>
              <a:t>Thousands on phenotyping generally</a:t>
            </a:r>
          </a:p>
          <a:p>
            <a:endParaRPr lang="en-US" dirty="0"/>
          </a:p>
          <a:p>
            <a:r>
              <a:rPr lang="en-US" dirty="0"/>
              <a:t>Analogy: “find me all students at CMU who are good at machine learning”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8552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513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line: can be tricky to accurately find all patients matching a defined phenotype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45289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much more complicated, but real-world example of a phenotype definition</a:t>
            </a:r>
          </a:p>
          <a:p>
            <a:endParaRPr lang="en-US" dirty="0"/>
          </a:p>
          <a:p>
            <a:r>
              <a:rPr lang="en-US" dirty="0"/>
              <a:t>Look familiar? Touched on this briefly in lek 1 – clinical trial matching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41351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a review paper from like 10 years ago but this table still holds up –</a:t>
            </a:r>
          </a:p>
          <a:p>
            <a:endParaRPr lang="en-US" dirty="0"/>
          </a:p>
          <a:p>
            <a:r>
              <a:rPr lang="en-US" dirty="0"/>
              <a:t>Notice that most disease types require pulling data from multiple 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3896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8803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we’re going to look at two approaches that both use ML.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7766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back to early 2020 </a:t>
            </a:r>
          </a:p>
          <a:p>
            <a:endParaRPr lang="en-US" dirty="0"/>
          </a:p>
          <a:p>
            <a:r>
              <a:rPr lang="en-US" dirty="0"/>
              <a:t>To find all matching patients, why not just filter the patient charts for ‘transfer to ICU’ order or an indication that patient died?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(during height of covid, ‘transfer to ICU’ not reliably recorded.)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686610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a reliable proxy definition for this phenotype (patient has severe covid)</a:t>
            </a:r>
            <a:endParaRPr lang="en-US" sz="1200" i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sz="1200" dirty="0"/>
              <a:t>Consortium for Clinical Characterization of COVID-19 by EHR (4CE): ~300 sites worldwide. Use EHR to study Covid 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6020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(1) discover a reliable proxy measure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(2) validate with retrospective chart review</a:t>
            </a:r>
          </a:p>
          <a:p>
            <a:endParaRPr lang="en-US" dirty="0"/>
          </a:p>
          <a:p>
            <a:r>
              <a:rPr lang="en-US" dirty="0"/>
              <a:t>Why not just do manual chart review for every case?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647365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*truly classic* (old school) approach is to have a nurse or trial coordinator study the patient charts to identify which patients match the given phenotype.</a:t>
            </a:r>
          </a:p>
          <a:p>
            <a:endParaRPr lang="en-US" dirty="0"/>
          </a:p>
          <a:p>
            <a:r>
              <a:rPr lang="en-US" dirty="0"/>
              <a:t>In the last ~10 years, people have started to apply ML to this. </a:t>
            </a:r>
          </a:p>
          <a:p>
            <a:endParaRPr lang="en-US" dirty="0"/>
          </a:p>
          <a:p>
            <a:r>
              <a:rPr lang="en-US" dirty="0"/>
              <a:t>Here is the standard pipeline.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05975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Y-axis: recall/sensitivity (how well does this one code work on recall for death/ICU cases?)</a:t>
            </a:r>
          </a:p>
          <a:p>
            <a:endParaRPr lang="en-US" dirty="0"/>
          </a:p>
          <a:p>
            <a:r>
              <a:rPr lang="en-US" dirty="0"/>
              <a:t>Note variance across institutions for ‘invasive ventilation’ – why?</a:t>
            </a:r>
          </a:p>
          <a:p>
            <a:endParaRPr lang="en-US" dirty="0"/>
          </a:p>
          <a:p>
            <a:r>
              <a:rPr lang="en-US" dirty="0"/>
              <a:t>Coding disparities!</a:t>
            </a:r>
          </a:p>
          <a:p>
            <a:endParaRPr lang="en-US" dirty="0"/>
          </a:p>
          <a:p>
            <a:r>
              <a:rPr lang="en-US" dirty="0"/>
              <a:t>Makes this super challenging</a:t>
            </a:r>
          </a:p>
          <a:p>
            <a:endParaRPr lang="en-US" dirty="0"/>
          </a:p>
          <a:p>
            <a:r>
              <a:rPr lang="en-US" dirty="0"/>
              <a:t>We will discuss this phenomenon more during this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864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376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easy approach first. Cf. CPT (billing) codes.  This didn’t work – precision/recall as low as 49%</a:t>
            </a:r>
          </a:p>
          <a:p>
            <a:endParaRPr lang="en-US" dirty="0"/>
          </a:p>
          <a:p>
            <a:r>
              <a:rPr lang="en-US" dirty="0"/>
              <a:t>Then ask clinicians to define a phenotype</a:t>
            </a:r>
          </a:p>
          <a:p>
            <a:endParaRPr lang="en-US" dirty="0"/>
          </a:p>
          <a:p>
            <a:r>
              <a:rPr lang="en-US" dirty="0"/>
              <a:t>Then try supervised learning approach (</a:t>
            </a:r>
            <a:r>
              <a:rPr lang="en-US" dirty="0" err="1"/>
              <a:t>generalizd</a:t>
            </a:r>
            <a:r>
              <a:rPr lang="en-US" dirty="0"/>
              <a:t> linear model with regularization)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MSMR: Select a minimal set of codes that have high predictive content. (Basically a form of regularization)</a:t>
            </a:r>
          </a:p>
          <a:p>
            <a:endParaRPr lang="en-US" dirty="0"/>
          </a:p>
          <a:p>
            <a:r>
              <a:rPr lang="en-US" dirty="0"/>
              <a:t>ML Model: GLM, uses gold labeled data as target.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12637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2428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3336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(ICD 072 = PPH)</a:t>
            </a:r>
          </a:p>
          <a:p>
            <a:endParaRPr lang="en-US" dirty="0"/>
          </a:p>
          <a:p>
            <a:r>
              <a:rPr lang="en-US" dirty="0"/>
              <a:t>What does this graph tell us? </a:t>
            </a:r>
          </a:p>
          <a:p>
            <a:endParaRPr lang="en-US" dirty="0"/>
          </a:p>
          <a:p>
            <a:r>
              <a:rPr lang="en-US" dirty="0"/>
              <a:t>ICD codes are not well correlated: &lt; 50% of notes where EBL&gt; 1L have PPL as an ICD code. (what should that % be?)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044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recent paper – 2023</a:t>
            </a:r>
          </a:p>
          <a:p>
            <a:endParaRPr lang="en-US" dirty="0"/>
          </a:p>
          <a:p>
            <a:r>
              <a:rPr lang="en-US" dirty="0"/>
              <a:t>Let’s try throwing an LLM at this problem!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499073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78786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stage process</a:t>
            </a:r>
          </a:p>
          <a:p>
            <a:endParaRPr lang="en-US" dirty="0"/>
          </a:p>
          <a:p>
            <a:r>
              <a:rPr lang="en-US" dirty="0"/>
              <a:t>First stage in pipeline: feed discharge summary to LLM with various prompts. </a:t>
            </a:r>
          </a:p>
          <a:p>
            <a:endParaRPr lang="en-US" dirty="0"/>
          </a:p>
          <a:p>
            <a:r>
              <a:rPr lang="en-US" dirty="0"/>
              <a:t>Result: bit-array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41554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2: combine the Boolean outputs to decide if the patient fits the phenotype – yes/no</a:t>
            </a:r>
          </a:p>
          <a:p>
            <a:endParaRPr lang="en-US" dirty="0"/>
          </a:p>
          <a:p>
            <a:r>
              <a:rPr lang="en-US" dirty="0"/>
              <a:t>Basically just .following the given formal specification of the phenotype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72780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2 stages? Why not just ask LLM “does this patient have PPH”?</a:t>
            </a:r>
          </a:p>
          <a:p>
            <a:endParaRPr lang="en-US" dirty="0"/>
          </a:p>
          <a:p>
            <a:r>
              <a:rPr lang="en-US" dirty="0"/>
              <a:t>i.e. what’s better about this two-step process?</a:t>
            </a:r>
          </a:p>
          <a:p>
            <a:endParaRPr lang="en-US" dirty="0"/>
          </a:p>
          <a:p>
            <a:r>
              <a:rPr lang="en-US" dirty="0"/>
              <a:t>Hint: think about what I mentioned about working with clinicians (interpretability/explainability)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65218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interpret this :</a:t>
            </a:r>
          </a:p>
          <a:p>
            <a:endParaRPr lang="en-US" dirty="0"/>
          </a:p>
          <a:p>
            <a:r>
              <a:rPr lang="en-US" dirty="0"/>
              <a:t>Some key phrases that are indicative of PPL. Build a </a:t>
            </a:r>
            <a:r>
              <a:rPr lang="en-US" dirty="0" err="1"/>
              <a:t>regexp</a:t>
            </a:r>
            <a:r>
              <a:rPr lang="en-US" dirty="0"/>
              <a:t> for each to find it, and that’s the pink classifier. Compare w/ LLM (blue)</a:t>
            </a:r>
          </a:p>
          <a:p>
            <a:endParaRPr lang="en-US" dirty="0"/>
          </a:p>
          <a:p>
            <a:r>
              <a:rPr lang="en-US" dirty="0"/>
              <a:t>Why might an LLM outperform a </a:t>
            </a:r>
            <a:r>
              <a:rPr lang="en-US" dirty="0" err="1"/>
              <a:t>regexp</a:t>
            </a:r>
            <a:r>
              <a:rPr lang="en-US" dirty="0"/>
              <a:t>? (“history of” and “denies” and …)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66838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focus on the 5 around the pyramid. Not the only important entities. e.g. patient -&gt; health insurer (to pay).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430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use accuracy as the performance metric? </a:t>
            </a:r>
          </a:p>
          <a:p>
            <a:endParaRPr lang="en-US" dirty="0"/>
          </a:p>
          <a:p>
            <a:r>
              <a:rPr lang="en-US" dirty="0"/>
              <a:t>Hint: There might be only a </a:t>
            </a:r>
            <a:r>
              <a:rPr lang="en-US" dirty="0" err="1"/>
              <a:t>handlful</a:t>
            </a:r>
            <a:r>
              <a:rPr lang="en-US" dirty="0"/>
              <a:t> of PPH cases out of a large sample</a:t>
            </a:r>
          </a:p>
          <a:p>
            <a:endParaRPr lang="en-US" dirty="0"/>
          </a:p>
          <a:p>
            <a:r>
              <a:rPr lang="en-US" dirty="0"/>
              <a:t>    - accuracy = # instances correctly labeled / all instances</a:t>
            </a:r>
          </a:p>
          <a:p>
            <a:r>
              <a:rPr lang="en-US" dirty="0"/>
              <a:t>    - Class imbalance. You will get a high accuracy just by predicting the majority label.</a:t>
            </a:r>
          </a:p>
          <a:p>
            <a:endParaRPr lang="en-US" dirty="0"/>
          </a:p>
          <a:p>
            <a:r>
              <a:rPr lang="en-US" dirty="0"/>
              <a:t>F1 measure contains recall , so you can’t just always predict the majority (e.g. negative) </a:t>
            </a:r>
            <a:r>
              <a:rPr lang="en-US" dirty="0" err="1"/>
              <a:t>labek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4472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(fill in – volunteer)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6423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= member (depends on context)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9773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Acronyms!</a:t>
            </a:r>
          </a:p>
          <a:p>
            <a:endParaRPr lang="en-US" dirty="0"/>
          </a:p>
          <a:p>
            <a:r>
              <a:rPr lang="en-US" dirty="0"/>
              <a:t>“CDS”– </a:t>
            </a:r>
            <a:r>
              <a:rPr lang="en-US" dirty="0" err="1"/>
              <a:t>abbrevs</a:t>
            </a:r>
            <a:r>
              <a:rPr lang="en-US" dirty="0"/>
              <a:t> in medicine </a:t>
            </a:r>
          </a:p>
          <a:p>
            <a:r>
              <a:rPr lang="en-US" dirty="0"/>
              <a:t>Dx = diagnosis or diabetes </a:t>
            </a:r>
          </a:p>
          <a:p>
            <a:r>
              <a:rPr lang="en-US" dirty="0" err="1"/>
              <a:t>LoS</a:t>
            </a:r>
            <a:r>
              <a:rPr lang="en-US" dirty="0"/>
              <a:t> = length of stay </a:t>
            </a:r>
          </a:p>
          <a:p>
            <a:endParaRPr lang="en-US" dirty="0"/>
          </a:p>
          <a:p>
            <a:r>
              <a:rPr lang="en-US" dirty="0" err="1"/>
              <a:t>Hx</a:t>
            </a:r>
            <a:r>
              <a:rPr lang="en-US" dirty="0"/>
              <a:t> = history</a:t>
            </a:r>
          </a:p>
          <a:p>
            <a:r>
              <a:rPr lang="en-US" dirty="0" err="1"/>
              <a:t>Px</a:t>
            </a:r>
            <a:r>
              <a:rPr lang="en-US" dirty="0"/>
              <a:t> = procedure</a:t>
            </a:r>
          </a:p>
          <a:p>
            <a:r>
              <a:rPr lang="en-US" dirty="0"/>
              <a:t>Tx = therapy </a:t>
            </a:r>
          </a:p>
          <a:p>
            <a:r>
              <a:rPr lang="en-US" dirty="0"/>
              <a:t>SOB = shortness of breath </a:t>
            </a:r>
          </a:p>
          <a:p>
            <a:r>
              <a:rPr lang="en-US" dirty="0" err="1"/>
              <a:t>Htn</a:t>
            </a:r>
            <a:endParaRPr lang="en-US" dirty="0"/>
          </a:p>
          <a:p>
            <a:endParaRPr lang="en-US" dirty="0"/>
          </a:p>
          <a:p>
            <a:r>
              <a:rPr lang="en-US" dirty="0"/>
              <a:t>Overloaded = dx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30184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Payers = [ health plan, gov’t, employer]</a:t>
            </a:r>
          </a:p>
          <a:p>
            <a:endParaRPr lang="en-US" dirty="0"/>
          </a:p>
          <a:p>
            <a:r>
              <a:rPr lang="en-US" dirty="0"/>
              <a:t>Why are we clustering these 3 entities?  In many respects they have common incentives – all primarily pay for healthcare (vs. deliver or consume)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093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F846B-CC89-4AB0-D7D9-A6B085531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rincipal%E2%80%93agent_problem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viaconnectcontent.s3.amazonaws.com/f68a2971-5112-4581-8c9d-666d2b18b18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cbi.nlm.nih.gov/pmc/articles/PMC3932460/pdf/amiajnl-2013-001935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mc/articles/PMC3932460/pdf/amiajnl-2013-001935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0.10.13.20201855v1.full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jamia/article/30/2/367/683985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746-023-00957-x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133600" y="2038350"/>
            <a:ext cx="6705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CMU 10-742</a:t>
            </a:r>
            <a:b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</a:b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Machine Learning in Healthcare </a:t>
            </a: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Lecture 2: Healthcare entities, data, and systems</a:t>
            </a:r>
          </a:p>
          <a:p>
            <a:pPr>
              <a:spcBef>
                <a:spcPct val="20000"/>
              </a:spcBef>
            </a:pPr>
            <a:r>
              <a:rPr lang="en-US" altLang="x-none" sz="1600" i="1" dirty="0">
                <a:solidFill>
                  <a:srgbClr val="FFFFFF"/>
                </a:solidFill>
                <a:ea typeface="ＭＳ Ｐゴシック" charset="-128"/>
              </a:rPr>
              <a:t>Adam Berger</a:t>
            </a: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9E0D5-E30C-2815-F1B0-BB8C92CDEB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Healthcare Cast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Delegated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Healthcare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Phenotyping</a:t>
            </a:r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4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2B8D-CDC3-7111-1E12-E937B4F7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97" y="57150"/>
            <a:ext cx="8229600" cy="609600"/>
          </a:xfrm>
        </p:spPr>
        <p:txBody>
          <a:bodyPr/>
          <a:lstStyle/>
          <a:p>
            <a:r>
              <a:rPr lang="en-US" dirty="0"/>
              <a:t>Delegated Risk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91D525-F614-CFFE-2BFD-53CF0D4DCE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2" descr="5-sided Polygon | ClipArt ETC">
            <a:extLst>
              <a:ext uri="{FF2B5EF4-FFF2-40B4-BE49-F238E27FC236}">
                <a16:creationId xmlns:a16="http://schemas.microsoft.com/office/drawing/2014/main" id="{9CEA91E7-35A3-E3B3-04FB-8AF91ED3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14897"/>
            <a:ext cx="3480148" cy="331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A2D13C-9475-CC4F-EE54-CE46ABD8684B}"/>
              </a:ext>
            </a:extLst>
          </p:cNvPr>
          <p:cNvSpPr txBox="1"/>
          <p:nvPr/>
        </p:nvSpPr>
        <p:spPr>
          <a:xfrm>
            <a:off x="3626198" y="55254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Government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1F6882-EED7-EC62-4B40-B2CFBC91211B}"/>
              </a:ext>
            </a:extLst>
          </p:cNvPr>
          <p:cNvSpPr txBox="1"/>
          <p:nvPr/>
        </p:nvSpPr>
        <p:spPr>
          <a:xfrm>
            <a:off x="5986020" y="2008574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Employer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DE871-46D0-AE92-DAB1-1DCE40574528}"/>
              </a:ext>
            </a:extLst>
          </p:cNvPr>
          <p:cNvSpPr txBox="1"/>
          <p:nvPr/>
        </p:nvSpPr>
        <p:spPr>
          <a:xfrm>
            <a:off x="5245448" y="4221620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Consumer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BA8BC-429F-A070-F295-B2A613B5ED54}"/>
              </a:ext>
            </a:extLst>
          </p:cNvPr>
          <p:cNvSpPr txBox="1"/>
          <p:nvPr/>
        </p:nvSpPr>
        <p:spPr>
          <a:xfrm>
            <a:off x="2256976" y="419057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Provider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F49593-1A11-EE7C-1E24-3460DB6B8A76}"/>
              </a:ext>
            </a:extLst>
          </p:cNvPr>
          <p:cNvSpPr txBox="1"/>
          <p:nvPr/>
        </p:nvSpPr>
        <p:spPr>
          <a:xfrm>
            <a:off x="1636488" y="1998737"/>
            <a:ext cx="149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Health</a:t>
            </a:r>
            <a:br>
              <a:rPr lang="en-US" sz="1800" dirty="0">
                <a:solidFill>
                  <a:srgbClr val="0070C0"/>
                </a:solidFill>
              </a:rPr>
            </a:br>
            <a:r>
              <a:rPr lang="en-US" sz="1800" dirty="0">
                <a:solidFill>
                  <a:srgbClr val="0070C0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163713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CE34-CD39-29E0-18A7-AC163BC6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“Privatizing” Medicare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5BF4B-31B5-90B1-E013-FED9ACB7712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“Original” Medicare</a:t>
            </a:r>
          </a:p>
          <a:p>
            <a:endParaRPr lang="en-US" dirty="0"/>
          </a:p>
          <a:p>
            <a:r>
              <a:rPr lang="en-US" dirty="0"/>
              <a:t>1965: Medicare introduced. Available to all 65+ in U.S. </a:t>
            </a:r>
          </a:p>
          <a:p>
            <a:r>
              <a:rPr lang="en-US" dirty="0"/>
              <a:t>U.S. Gov’t is the insurer.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D7E3E-5B27-FB9D-6444-8EC6D4EF6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4137152" cy="3429000"/>
          </a:xfrm>
        </p:spPr>
        <p:txBody>
          <a:bodyPr/>
          <a:lstStyle/>
          <a:p>
            <a:r>
              <a:rPr lang="en-US" b="1" dirty="0"/>
              <a:t>Medicare Advantage (2006)</a:t>
            </a:r>
          </a:p>
          <a:p>
            <a:endParaRPr lang="en-US" dirty="0"/>
          </a:p>
          <a:p>
            <a:r>
              <a:rPr lang="en-US" dirty="0"/>
              <a:t>Private health plans can offer insurance to Medicare recipients.</a:t>
            </a:r>
          </a:p>
          <a:p>
            <a:endParaRPr lang="en-US" dirty="0"/>
          </a:p>
          <a:p>
            <a:r>
              <a:rPr lang="en-US" dirty="0"/>
              <a:t>CMS pays the health plan to insure the patient.</a:t>
            </a:r>
          </a:p>
          <a:p>
            <a:endParaRPr lang="en-US" dirty="0"/>
          </a:p>
          <a:p>
            <a:r>
              <a:rPr lang="en-US" dirty="0"/>
              <a:t>~50% of Medicare recipients are in an MA plan.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7430A8-A50B-1F30-EC79-D662D67148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8" name="Picture 4" descr="CMS Centers for Medicare and Medicaid Services Logo PNG ...">
            <a:extLst>
              <a:ext uri="{FF2B5EF4-FFF2-40B4-BE49-F238E27FC236}">
                <a16:creationId xmlns:a16="http://schemas.microsoft.com/office/drawing/2014/main" id="{88E9F3E2-DFCF-907F-3B34-B1990156A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17300"/>
            <a:ext cx="16192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43DEB-9737-1AC4-E932-20CAAE138357}"/>
              </a:ext>
            </a:extLst>
          </p:cNvPr>
          <p:cNvSpPr txBox="1"/>
          <p:nvPr/>
        </p:nvSpPr>
        <p:spPr>
          <a:xfrm>
            <a:off x="745067" y="-113453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2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illboard with a person on the water&#10;&#10;Description automatically generated">
            <a:extLst>
              <a:ext uri="{FF2B5EF4-FFF2-40B4-BE49-F238E27FC236}">
                <a16:creationId xmlns:a16="http://schemas.microsoft.com/office/drawing/2014/main" id="{4E05BCB5-DC55-76F7-1155-81CDC05FC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9550"/>
            <a:ext cx="718034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5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7430A8-A50B-1F30-EC79-D662D67148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A person wearing sunglasses&#10;&#10;Description automatically generated">
            <a:extLst>
              <a:ext uri="{FF2B5EF4-FFF2-40B4-BE49-F238E27FC236}">
                <a16:creationId xmlns:a16="http://schemas.microsoft.com/office/drawing/2014/main" id="{84770CA6-BE96-FA25-09AA-FE549C9D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08"/>
            <a:ext cx="7772400" cy="46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1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3C875-A430-0E30-69A2-63EE6E01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Principal-Agent Problems in Healthcare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E89F20-0BB4-C0F3-A5D4-7414F52D8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BC857-4684-675B-0A9E-F9EA9A7D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76350"/>
            <a:ext cx="431098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D3C51-F3C9-F611-F4AB-35BD7C2102B5}"/>
              </a:ext>
            </a:extLst>
          </p:cNvPr>
          <p:cNvSpPr txBox="1"/>
          <p:nvPr/>
        </p:nvSpPr>
        <p:spPr>
          <a:xfrm>
            <a:off x="152400" y="4519940"/>
            <a:ext cx="4045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</a:t>
            </a:r>
            <a:r>
              <a:rPr lang="en-US" sz="1100" dirty="0" err="1">
                <a:hlinkClick r:id="rId4"/>
              </a:rPr>
              <a:t>en.wikipedia.org</a:t>
            </a:r>
            <a:r>
              <a:rPr lang="en-US" sz="1100" dirty="0">
                <a:hlinkClick r:id="rId4"/>
              </a:rPr>
              <a:t>/wiki/Principal%E2%80%93agent_problem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7619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9E0D5-E30C-2815-F1B0-BB8C92CDEB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Healthcare Cast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Delegated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Healthcare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Phenotyping</a:t>
            </a:r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E7DEE6-6795-8B99-B6B3-C6945160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60527"/>
              </p:ext>
            </p:extLst>
          </p:nvPr>
        </p:nvGraphicFramePr>
        <p:xfrm>
          <a:off x="247650" y="285749"/>
          <a:ext cx="8743951" cy="457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252">
                  <a:extLst>
                    <a:ext uri="{9D8B030D-6E8A-4147-A177-3AD203B41FA5}">
                      <a16:colId xmlns:a16="http://schemas.microsoft.com/office/drawing/2014/main" val="519831674"/>
                    </a:ext>
                  </a:extLst>
                </a:gridCol>
                <a:gridCol w="1900698">
                  <a:extLst>
                    <a:ext uri="{9D8B030D-6E8A-4147-A177-3AD203B41FA5}">
                      <a16:colId xmlns:a16="http://schemas.microsoft.com/office/drawing/2014/main" val="3694146319"/>
                    </a:ext>
                  </a:extLst>
                </a:gridCol>
                <a:gridCol w="5715001">
                  <a:extLst>
                    <a:ext uri="{9D8B030D-6E8A-4147-A177-3AD203B41FA5}">
                      <a16:colId xmlns:a16="http://schemas.microsoft.com/office/drawing/2014/main" val="3375359224"/>
                    </a:ext>
                  </a:extLst>
                </a:gridCol>
              </a:tblGrid>
              <a:tr h="727404">
                <a:tc>
                  <a:txBody>
                    <a:bodyPr/>
                    <a:lstStyle/>
                    <a:p>
                      <a:r>
                        <a:rPr lang="en-US" sz="1400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What it represents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15790"/>
                  </a:ext>
                </a:extLst>
              </a:tr>
              <a:tr h="727404">
                <a:tc>
                  <a:txBody>
                    <a:bodyPr/>
                    <a:lstStyle/>
                    <a:p>
                      <a:r>
                        <a:rPr lang="en-US" sz="1200" b="0" dirty="0"/>
                        <a:t> EHR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61119"/>
                  </a:ext>
                </a:extLst>
              </a:tr>
              <a:tr h="542471">
                <a:tc>
                  <a:txBody>
                    <a:bodyPr/>
                    <a:lstStyle/>
                    <a:p>
                      <a:r>
                        <a:rPr lang="en-US" sz="1200" b="0" dirty="0"/>
                        <a:t>Claims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28274"/>
                  </a:ext>
                </a:extLst>
              </a:tr>
              <a:tr h="798912">
                <a:tc>
                  <a:txBody>
                    <a:bodyPr/>
                    <a:lstStyle/>
                    <a:p>
                      <a:r>
                        <a:rPr lang="en-US" sz="1200" b="0" dirty="0"/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846647"/>
                  </a:ext>
                </a:extLst>
              </a:tr>
              <a:tr h="384661">
                <a:tc>
                  <a:txBody>
                    <a:bodyPr/>
                    <a:lstStyle/>
                    <a:p>
                      <a:r>
                        <a:rPr lang="en-US" sz="1200" b="0" dirty="0"/>
                        <a:t>Genomic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620153"/>
                  </a:ext>
                </a:extLst>
              </a:tr>
              <a:tr h="866274">
                <a:tc>
                  <a:txBody>
                    <a:bodyPr/>
                    <a:lstStyle/>
                    <a:p>
                      <a:r>
                        <a:rPr lang="en-US" sz="1200" b="0" dirty="0"/>
                        <a:t>Monitoring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806281"/>
                  </a:ext>
                </a:extLst>
              </a:tr>
              <a:tr h="524875">
                <a:tc>
                  <a:txBody>
                    <a:bodyPr/>
                    <a:lstStyle/>
                    <a:p>
                      <a:r>
                        <a:rPr lang="en-US" sz="1200" b="0" dirty="0"/>
                        <a:t>Patient-reported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268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E7DEE6-6795-8B99-B6B3-C6945160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09572"/>
              </p:ext>
            </p:extLst>
          </p:nvPr>
        </p:nvGraphicFramePr>
        <p:xfrm>
          <a:off x="247650" y="133350"/>
          <a:ext cx="8667750" cy="4819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673">
                  <a:extLst>
                    <a:ext uri="{9D8B030D-6E8A-4147-A177-3AD203B41FA5}">
                      <a16:colId xmlns:a16="http://schemas.microsoft.com/office/drawing/2014/main" val="519831674"/>
                    </a:ext>
                  </a:extLst>
                </a:gridCol>
                <a:gridCol w="2177178">
                  <a:extLst>
                    <a:ext uri="{9D8B030D-6E8A-4147-A177-3AD203B41FA5}">
                      <a16:colId xmlns:a16="http://schemas.microsoft.com/office/drawing/2014/main" val="3694146319"/>
                    </a:ext>
                  </a:extLst>
                </a:gridCol>
                <a:gridCol w="5351899">
                  <a:extLst>
                    <a:ext uri="{9D8B030D-6E8A-4147-A177-3AD203B41FA5}">
                      <a16:colId xmlns:a16="http://schemas.microsoft.com/office/drawing/2014/main" val="3375359224"/>
                    </a:ext>
                  </a:extLst>
                </a:gridCol>
              </a:tblGrid>
              <a:tr h="381001">
                <a:tc>
                  <a:txBody>
                    <a:bodyPr/>
                    <a:lstStyle/>
                    <a:p>
                      <a:r>
                        <a:rPr lang="en-US" sz="1400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What it represents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15790"/>
                  </a:ext>
                </a:extLst>
              </a:tr>
              <a:tr h="727404">
                <a:tc>
                  <a:txBody>
                    <a:bodyPr/>
                    <a:lstStyle/>
                    <a:p>
                      <a:r>
                        <a:rPr lang="en-US" sz="1600" b="0" dirty="0"/>
                        <a:t> EHR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Hospital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Demographics, problems, allergies, meds, procedures, immunizations (“PAMPI”), diagnoses, lab results. Clinical notes, discharge summaries.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61119"/>
                  </a:ext>
                </a:extLst>
              </a:tr>
              <a:tr h="542471">
                <a:tc>
                  <a:txBody>
                    <a:bodyPr/>
                    <a:lstStyle/>
                    <a:p>
                      <a:r>
                        <a:rPr lang="en-US" sz="1600" b="0" dirty="0"/>
                        <a:t>Claims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Health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dx, </a:t>
                      </a:r>
                      <a:r>
                        <a:rPr lang="en-US" sz="1600" dirty="0" err="1"/>
                        <a:t>px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rx</a:t>
                      </a:r>
                      <a:r>
                        <a:rPr lang="en-US" sz="1600" dirty="0"/>
                        <a:t>, costs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28274"/>
                  </a:ext>
                </a:extLst>
              </a:tr>
              <a:tr h="798912">
                <a:tc>
                  <a:txBody>
                    <a:bodyPr/>
                    <a:lstStyle/>
                    <a:p>
                      <a:r>
                        <a:rPr lang="en-US" sz="1600" b="0" dirty="0"/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Rad, derm, </a:t>
                      </a:r>
                      <a:r>
                        <a:rPr lang="en-US" sz="1600" b="0" dirty="0" err="1"/>
                        <a:t>ophtho</a:t>
                      </a:r>
                      <a:r>
                        <a:rPr lang="en-US" sz="1600" b="0" dirty="0"/>
                        <a:t>, cardio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X-rays, CT scans, MRIs, ultrasounds. DICOM and related formats. 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846647"/>
                  </a:ext>
                </a:extLst>
              </a:tr>
              <a:tr h="384661">
                <a:tc>
                  <a:txBody>
                    <a:bodyPr/>
                    <a:lstStyle/>
                    <a:p>
                      <a:r>
                        <a:rPr lang="en-US" sz="1600" b="0" dirty="0"/>
                        <a:t>Genomic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Various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DNA sequencing data SNP data Gene expression data 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620153"/>
                  </a:ext>
                </a:extLst>
              </a:tr>
              <a:tr h="866274">
                <a:tc>
                  <a:txBody>
                    <a:bodyPr/>
                    <a:lstStyle/>
                    <a:p>
                      <a:r>
                        <a:rPr lang="en-US" sz="1600" b="0" dirty="0"/>
                        <a:t>Monitoring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(Patient or hospital) Holter, CGM, fetal monitors, BP monitors, sleep apnea monitors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Continuous stream of data over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806281"/>
                  </a:ext>
                </a:extLst>
              </a:tr>
              <a:tr h="524875">
                <a:tc>
                  <a:txBody>
                    <a:bodyPr/>
                    <a:lstStyle/>
                    <a:p>
                      <a:r>
                        <a:rPr lang="en-US" sz="1600" b="0" dirty="0"/>
                        <a:t>Patient-reported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Hospital, 3</a:t>
                      </a:r>
                      <a:r>
                        <a:rPr lang="en-US" sz="1600" b="0" baseline="30000" dirty="0"/>
                        <a:t>rd</a:t>
                      </a:r>
                      <a:r>
                        <a:rPr lang="en-US" sz="1600" b="0" dirty="0"/>
                        <a:t> party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Surveys, questionnaires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91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8383-72E6-6624-3260-6CFC25F8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33550"/>
            <a:ext cx="8229600" cy="609600"/>
          </a:xfrm>
        </p:spPr>
        <p:txBody>
          <a:bodyPr/>
          <a:lstStyle/>
          <a:p>
            <a:r>
              <a:rPr lang="en-US" dirty="0"/>
              <a:t>Healthcare </a:t>
            </a:r>
            <a:r>
              <a:rPr lang="en-US" dirty="0" err="1"/>
              <a:t>Codesets</a:t>
            </a:r>
            <a:r>
              <a:rPr lang="en-US" dirty="0"/>
              <a:t>: What and Why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8DFAF4-A7DC-6B78-05BA-E8AF9B3D3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7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9E0D5-E30C-2815-F1B0-BB8C92CDEB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Assignment 1 is out. No dependency on Assignment 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It’s not too early to start thinking about a final project - Proposal due Oct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Readings and questionnaires due before most lectures – check Canvas!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2700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818D-5C90-60EF-E465-BE9FC4E9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Codesets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1DD378-C15E-6525-B1EC-492F70E7BB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4EDB9-5B07-EF71-7CA6-937E7300C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51866"/>
              </p:ext>
            </p:extLst>
          </p:nvPr>
        </p:nvGraphicFramePr>
        <p:xfrm>
          <a:off x="228600" y="1581150"/>
          <a:ext cx="8763001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260198787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532420833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69299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Codeset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83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“Diagnosis code” (what the patient has)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E11.9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Type 2 diabetes mellitus without complications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06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“billing code” (what provider did for the patient)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99213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Office visit for an established patient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39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“Inpatient code” (what kind of hospital stay this was)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DRG 470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major joint replacement w/o complications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139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85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84DCD-6577-B561-C023-D1FE4D7D9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9CD4B-4F80-7A75-D4F9-8B3B4176AA8B}"/>
              </a:ext>
            </a:extLst>
          </p:cNvPr>
          <p:cNvSpPr txBox="1"/>
          <p:nvPr/>
        </p:nvSpPr>
        <p:spPr>
          <a:xfrm>
            <a:off x="381000" y="438150"/>
            <a:ext cx="800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Jill, a 65-year-old woman, comes to the emergency room with difficulty breathing and chest pain. She’s diagnosed with pneumonia and admitted to the hospital for treatment. At the hospital, she gets a chest x-ray.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28F96-5248-0736-67BA-7F011E94B719}"/>
              </a:ext>
            </a:extLst>
          </p:cNvPr>
          <p:cNvSpPr txBox="1"/>
          <p:nvPr/>
        </p:nvSpPr>
        <p:spPr>
          <a:xfrm>
            <a:off x="495300" y="19621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ICD Code: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5EF992-9E6B-2E96-4A3D-BF412225B37E}"/>
              </a:ext>
            </a:extLst>
          </p:cNvPr>
          <p:cNvSpPr txBox="1"/>
          <p:nvPr/>
        </p:nvSpPr>
        <p:spPr>
          <a:xfrm>
            <a:off x="471016" y="2719686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CPT Code: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2AB54-A840-3FF3-79DD-D8B8721A099A}"/>
              </a:ext>
            </a:extLst>
          </p:cNvPr>
          <p:cNvSpPr txBox="1"/>
          <p:nvPr/>
        </p:nvSpPr>
        <p:spPr>
          <a:xfrm>
            <a:off x="495300" y="350502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DRG Code: </a:t>
            </a:r>
          </a:p>
        </p:txBody>
      </p:sp>
    </p:spTree>
    <p:extLst>
      <p:ext uri="{BB962C8B-B14F-4D97-AF65-F5344CB8AC3E}">
        <p14:creationId xmlns:p14="http://schemas.microsoft.com/office/powerpoint/2010/main" val="68994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7F7B-D3A3-284A-3FD2-A234E9BF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Codes? Where? Why?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A3A690-3499-4600-7036-B29ED5460A4A}"/>
              </a:ext>
            </a:extLst>
          </p:cNvPr>
          <p:cNvCxnSpPr/>
          <p:nvPr/>
        </p:nvCxnSpPr>
        <p:spPr bwMode="auto">
          <a:xfrm>
            <a:off x="4343400" y="1276350"/>
            <a:ext cx="0" cy="274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807D90-25A6-774A-C21A-47CAE7D944D6}"/>
              </a:ext>
            </a:extLst>
          </p:cNvPr>
          <p:cNvSpPr txBox="1"/>
          <p:nvPr/>
        </p:nvSpPr>
        <p:spPr>
          <a:xfrm>
            <a:off x="533400" y="1122461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Providers delivering care to a patient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895FC-99F9-81A2-2251-CEE624847740}"/>
              </a:ext>
            </a:extLst>
          </p:cNvPr>
          <p:cNvSpPr txBox="1"/>
          <p:nvPr/>
        </p:nvSpPr>
        <p:spPr>
          <a:xfrm>
            <a:off x="4611078" y="1199406"/>
            <a:ext cx="4114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Medical coders preparing to submit claim to insurer</a:t>
            </a:r>
          </a:p>
        </p:txBody>
      </p:sp>
      <p:pic>
        <p:nvPicPr>
          <p:cNvPr id="8" name="Picture 7" descr="A person sitting at a desk with a doctor&#10;&#10;Description automatically generated">
            <a:extLst>
              <a:ext uri="{FF2B5EF4-FFF2-40B4-BE49-F238E27FC236}">
                <a16:creationId xmlns:a16="http://schemas.microsoft.com/office/drawing/2014/main" id="{4954C5CB-75D2-8639-1225-598F51624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1655"/>
            <a:ext cx="2772508" cy="1638300"/>
          </a:xfrm>
          <a:prstGeom prst="rect">
            <a:avLst/>
          </a:prstGeom>
        </p:spPr>
      </p:pic>
      <p:pic>
        <p:nvPicPr>
          <p:cNvPr id="10" name="Picture 9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4769FA40-4106-8B86-3F8A-43DBC2064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441655"/>
            <a:ext cx="1998033" cy="1803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6B2E1-065A-6FC3-DFD3-11D7E257E234}"/>
              </a:ext>
            </a:extLst>
          </p:cNvPr>
          <p:cNvSpPr txBox="1"/>
          <p:nvPr/>
        </p:nvSpPr>
        <p:spPr>
          <a:xfrm>
            <a:off x="613508" y="3486150"/>
            <a:ext cx="342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Goal: </a:t>
            </a:r>
            <a:r>
              <a:rPr lang="en-US" sz="1100" dirty="0"/>
              <a:t>accurately document patient’s condition, treatment, and procedures. Make it easy for the next clinician who treats this patient. Facilitate reporting, quality control, and research.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40038-C31B-D5D2-20B1-0292CEEEDC01}"/>
              </a:ext>
            </a:extLst>
          </p:cNvPr>
          <p:cNvSpPr txBox="1"/>
          <p:nvPr/>
        </p:nvSpPr>
        <p:spPr>
          <a:xfrm>
            <a:off x="4991100" y="340995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Goal:</a:t>
            </a:r>
            <a:r>
              <a:rPr lang="en-US" sz="1100" dirty="0"/>
              <a:t> get paid correctly, promptly, and maximally.  </a:t>
            </a:r>
          </a:p>
        </p:txBody>
      </p:sp>
    </p:spTree>
    <p:extLst>
      <p:ext uri="{BB962C8B-B14F-4D97-AF65-F5344CB8AC3E}">
        <p14:creationId xmlns:p14="http://schemas.microsoft.com/office/powerpoint/2010/main" val="605218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3748-B80E-A513-611B-4EC0BB6B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Output Often Diverges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F0734-1666-D1CA-9EEA-F5C5F5E0D6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990600"/>
          </a:xfrm>
        </p:spPr>
        <p:txBody>
          <a:bodyPr/>
          <a:lstStyle/>
          <a:p>
            <a:r>
              <a:rPr lang="en-US" dirty="0"/>
              <a:t>Scenario:  Jeffrey visits Dr. Cruz for an appointment. Jeffrey has </a:t>
            </a:r>
            <a:r>
              <a:rPr lang="en-US" b="1" dirty="0"/>
              <a:t>Type 2 Diabetes </a:t>
            </a:r>
            <a:r>
              <a:rPr lang="en-US" dirty="0"/>
              <a:t>and </a:t>
            </a:r>
            <a:r>
              <a:rPr lang="en-US" b="1" dirty="0"/>
              <a:t>Hypertension</a:t>
            </a:r>
            <a:r>
              <a:rPr lang="en-US" dirty="0"/>
              <a:t>. During the visit, Jeff also mentions that he’s been fatigued lately. Dr. Cruz diagnoses Jeffrey with </a:t>
            </a:r>
            <a:r>
              <a:rPr lang="en-US" b="1" dirty="0"/>
              <a:t>Mild Anemia.  </a:t>
            </a:r>
            <a:r>
              <a:rPr lang="en-US" dirty="0"/>
              <a:t>Dr. Cruz also notices that Jeffrey’s </a:t>
            </a:r>
            <a:r>
              <a:rPr lang="en-US" b="1" dirty="0"/>
              <a:t>Body Mass Index (BMI)</a:t>
            </a:r>
            <a:r>
              <a:rPr lang="en-US" dirty="0"/>
              <a:t> is elevated.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83122-B857-88BA-C1A6-A2BB8F5C5A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9F8F1D-BDC7-18D3-E7EA-9CC57234D56B}"/>
              </a:ext>
            </a:extLst>
          </p:cNvPr>
          <p:cNvCxnSpPr/>
          <p:nvPr/>
        </p:nvCxnSpPr>
        <p:spPr bwMode="auto">
          <a:xfrm>
            <a:off x="4343400" y="2266950"/>
            <a:ext cx="0" cy="2209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30A1E2-E9DF-5569-62E1-EA0612FFCBE8}"/>
              </a:ext>
            </a:extLst>
          </p:cNvPr>
          <p:cNvSpPr txBox="1"/>
          <p:nvPr/>
        </p:nvSpPr>
        <p:spPr>
          <a:xfrm>
            <a:off x="381000" y="2419350"/>
            <a:ext cx="3733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Dr. Cruz uses these codes in the EHR:</a:t>
            </a:r>
          </a:p>
          <a:p>
            <a:endParaRPr lang="en-US" dirty="0"/>
          </a:p>
        </p:txBody>
      </p:sp>
      <p:pic>
        <p:nvPicPr>
          <p:cNvPr id="11" name="Picture 10" descr="A close up of text&#10;&#10;Description automatically generated">
            <a:extLst>
              <a:ext uri="{FF2B5EF4-FFF2-40B4-BE49-F238E27FC236}">
                <a16:creationId xmlns:a16="http://schemas.microsoft.com/office/drawing/2014/main" id="{8C5ADA3A-73A7-689D-946E-E3303F61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62" y="3081316"/>
            <a:ext cx="3120193" cy="9144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2CDDF7-75E0-5695-AA98-779735C9701D}"/>
              </a:ext>
            </a:extLst>
          </p:cNvPr>
          <p:cNvSpPr txBox="1"/>
          <p:nvPr/>
        </p:nvSpPr>
        <p:spPr>
          <a:xfrm>
            <a:off x="4419600" y="2404208"/>
            <a:ext cx="3733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Medical coder uses these codes in the claim:</a:t>
            </a:r>
          </a:p>
          <a:p>
            <a:endParaRPr lang="en-US" dirty="0"/>
          </a:p>
        </p:txBody>
      </p:sp>
      <p:pic>
        <p:nvPicPr>
          <p:cNvPr id="14" name="Picture 13" descr="A close up of a code&#10;&#10;Description automatically generated">
            <a:extLst>
              <a:ext uri="{FF2B5EF4-FFF2-40B4-BE49-F238E27FC236}">
                <a16:creationId xmlns:a16="http://schemas.microsoft.com/office/drawing/2014/main" id="{DC0B048F-202A-E92E-B5BF-738C845A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3099179"/>
            <a:ext cx="3162300" cy="9203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7F4681-9566-0821-18BC-9427C9A9300C}"/>
              </a:ext>
            </a:extLst>
          </p:cNvPr>
          <p:cNvSpPr txBox="1"/>
          <p:nvPr/>
        </p:nvSpPr>
        <p:spPr>
          <a:xfrm>
            <a:off x="381000" y="424815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Didn’t bother adding obesity – not the primary focus of visit.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B6D421-68AE-C1F3-7422-99AC46F71781}"/>
              </a:ext>
            </a:extLst>
          </p:cNvPr>
          <p:cNvSpPr txBox="1"/>
          <p:nvPr/>
        </p:nvSpPr>
        <p:spPr>
          <a:xfrm>
            <a:off x="4678268" y="4251471"/>
            <a:ext cx="4116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Didn’t bother adding anemia – it was not related to any care delivered during visit. Did add obesity - Including this diagnosis can potentially justify a higher level of care and support the complexity of the case</a:t>
            </a:r>
          </a:p>
        </p:txBody>
      </p:sp>
    </p:spTree>
    <p:extLst>
      <p:ext uri="{BB962C8B-B14F-4D97-AF65-F5344CB8AC3E}">
        <p14:creationId xmlns:p14="http://schemas.microsoft.com/office/powerpoint/2010/main" val="3109247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029C8-2864-48F7-F116-70546DEA4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941" y="0"/>
            <a:ext cx="41621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56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9ED81-B46F-D2A2-5037-2F1DD3A913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D004DC7-E0F7-C357-EDCE-9399473D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38" y="12059"/>
            <a:ext cx="4204362" cy="5086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F7BC68-74A4-813E-4946-35191738BE4D}"/>
              </a:ext>
            </a:extLst>
          </p:cNvPr>
          <p:cNvSpPr txBox="1"/>
          <p:nvPr/>
        </p:nvSpPr>
        <p:spPr>
          <a:xfrm>
            <a:off x="291438" y="133350"/>
            <a:ext cx="374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AI-Powered 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EEE23F-331A-61AA-E703-9001D50AF159}"/>
              </a:ext>
            </a:extLst>
          </p:cNvPr>
          <p:cNvSpPr txBox="1"/>
          <p:nvPr/>
        </p:nvSpPr>
        <p:spPr>
          <a:xfrm>
            <a:off x="0" y="4834196"/>
            <a:ext cx="502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/>
              </a:rPr>
              <a:t>https://aviaconnectcontent.s3.amazonaws.com/f68a2971-5112-4581-8c9d-666d2b18b185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D4B0C-0956-8266-DA6B-C71678C85FF0}"/>
              </a:ext>
            </a:extLst>
          </p:cNvPr>
          <p:cNvSpPr txBox="1"/>
          <p:nvPr/>
        </p:nvSpPr>
        <p:spPr>
          <a:xfrm>
            <a:off x="477492" y="20383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“Computer-Assisted Coding” or “CAD”</a:t>
            </a:r>
          </a:p>
        </p:txBody>
      </p:sp>
    </p:spTree>
    <p:extLst>
      <p:ext uri="{BB962C8B-B14F-4D97-AF65-F5344CB8AC3E}">
        <p14:creationId xmlns:p14="http://schemas.microsoft.com/office/powerpoint/2010/main" val="3490007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503361-4D9A-AD70-153D-C4E6337F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Halftime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ABDF06E-5B43-800E-3598-D1903D903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4623"/>
            <a:ext cx="41910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0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9E0D5-E30C-2815-F1B0-BB8C92CDEB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Healthcare Cast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Delegated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Healthcare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Phenotyping</a:t>
            </a:r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54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1BF95E-17A1-291A-BE46-BA013F590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895350"/>
            <a:ext cx="8229600" cy="3352800"/>
          </a:xfrm>
        </p:spPr>
        <p:txBody>
          <a:bodyPr/>
          <a:lstStyle/>
          <a:p>
            <a:r>
              <a:rPr lang="en-US" sz="1800" b="1" dirty="0"/>
              <a:t>Phenotype: </a:t>
            </a:r>
            <a:r>
              <a:rPr lang="en-US" sz="1800" i="1" dirty="0"/>
              <a:t>the observable characteristics of an organism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6174A-068C-D197-3D8F-03F051854E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7C14B-9EDF-0957-51EC-1B391837427D}"/>
              </a:ext>
            </a:extLst>
          </p:cNvPr>
          <p:cNvSpPr txBox="1"/>
          <p:nvPr/>
        </p:nvSpPr>
        <p:spPr>
          <a:xfrm>
            <a:off x="990600" y="1965752"/>
            <a:ext cx="7086600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eye color, height, skin color, lactose intolerance, “has cystic fibrosis”, flower shape,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D8073-87E2-BF2C-AD0A-2853DAF4915A}"/>
              </a:ext>
            </a:extLst>
          </p:cNvPr>
          <p:cNvSpPr txBox="1"/>
          <p:nvPr/>
        </p:nvSpPr>
        <p:spPr>
          <a:xfrm>
            <a:off x="810846" y="3697874"/>
            <a:ext cx="723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term is overloaded in medicine to mean “a clinical feature of an organism”</a:t>
            </a:r>
          </a:p>
        </p:txBody>
      </p:sp>
    </p:spTree>
    <p:extLst>
      <p:ext uri="{BB962C8B-B14F-4D97-AF65-F5344CB8AC3E}">
        <p14:creationId xmlns:p14="http://schemas.microsoft.com/office/powerpoint/2010/main" val="201754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4DB756-AEB2-6577-4289-C27E5AD8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54" y="285750"/>
            <a:ext cx="8229600" cy="609600"/>
          </a:xfrm>
        </p:spPr>
        <p:txBody>
          <a:bodyPr/>
          <a:lstStyle/>
          <a:p>
            <a:r>
              <a:rPr lang="en-US" sz="2000" dirty="0"/>
              <a:t>Example Phenotype Definition: Type-2 Diabetes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0994B-7715-27E9-875C-EC2582FF51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571564-40FA-A0B6-9B02-45A656A04D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123950"/>
            <a:ext cx="8686800" cy="2895600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/>
              <a:t>Diagnosis Codes</a:t>
            </a:r>
            <a:r>
              <a:rPr lang="en-US" sz="1800" dirty="0"/>
              <a:t>: Presence of ICD-10 code E11.x  </a:t>
            </a:r>
            <a:br>
              <a:rPr lang="en-US" sz="1800" b="1" dirty="0"/>
            </a:br>
            <a:r>
              <a:rPr lang="en-US" sz="1800" b="1" dirty="0"/>
              <a:t>			OR </a:t>
            </a:r>
          </a:p>
          <a:p>
            <a:pPr>
              <a:lnSpc>
                <a:spcPct val="150000"/>
              </a:lnSpc>
            </a:pPr>
            <a:r>
              <a:rPr lang="en-US" sz="1800" b="1" dirty="0"/>
              <a:t>Lab Results</a:t>
            </a:r>
            <a:r>
              <a:rPr lang="en-US" sz="1800" dirty="0"/>
              <a:t>: Two or more HbA1c levels ≥ 6.5%.</a:t>
            </a:r>
            <a:endParaRPr lang="en-US" sz="1800" b="1" dirty="0"/>
          </a:p>
          <a:p>
            <a:pPr>
              <a:lnSpc>
                <a:spcPct val="150000"/>
              </a:lnSpc>
            </a:pPr>
            <a:r>
              <a:rPr lang="en-US" sz="1800" b="1" dirty="0"/>
              <a:t>				OR</a:t>
            </a:r>
          </a:p>
          <a:p>
            <a:pPr>
              <a:lnSpc>
                <a:spcPct val="150000"/>
              </a:lnSpc>
            </a:pPr>
            <a:r>
              <a:rPr lang="en-US" sz="1800" b="1" dirty="0"/>
              <a:t>Medications</a:t>
            </a:r>
            <a:r>
              <a:rPr lang="en-US" sz="1800" dirty="0"/>
              <a:t>: </a:t>
            </a:r>
            <a:r>
              <a:rPr lang="en-US" sz="1800" dirty="0" err="1"/>
              <a:t>rx</a:t>
            </a:r>
            <a:r>
              <a:rPr lang="en-US" sz="1800" dirty="0"/>
              <a:t> for metformin or other diabetes medication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7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9E0D5-E30C-2815-F1B0-BB8C92CDEB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Healthcare Cast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Delegated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Healthcare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Phenotyping</a:t>
            </a:r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45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DA04A6-5F46-481C-3CBC-284AE213A52A}"/>
              </a:ext>
            </a:extLst>
          </p:cNvPr>
          <p:cNvSpPr txBox="1"/>
          <p:nvPr/>
        </p:nvSpPr>
        <p:spPr>
          <a:xfrm>
            <a:off x="2965206" y="3171763"/>
            <a:ext cx="5930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413C6E6-A35F-EFE8-1B35-60FE4BB72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5" y="1359778"/>
            <a:ext cx="4147895" cy="2336842"/>
          </a:xfrm>
          <a:prstGeom prst="rect">
            <a:avLst/>
          </a:prstGeom>
        </p:spPr>
      </p:pic>
      <p:pic>
        <p:nvPicPr>
          <p:cNvPr id="12" name="Picture 11" descr="Cartoon a cartoon character eating a donut&#10;&#10;Description automatically generated">
            <a:extLst>
              <a:ext uri="{FF2B5EF4-FFF2-40B4-BE49-F238E27FC236}">
                <a16:creationId xmlns:a16="http://schemas.microsoft.com/office/drawing/2014/main" id="{32420B33-4C29-ED23-F860-CF14DC544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101" y="1101178"/>
            <a:ext cx="3556000" cy="32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16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898A-83A7-1B87-5BA3-37ABD923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85750"/>
            <a:ext cx="8229600" cy="609600"/>
          </a:xfrm>
        </p:spPr>
        <p:txBody>
          <a:bodyPr/>
          <a:lstStyle/>
          <a:p>
            <a:r>
              <a:rPr lang="en-US" dirty="0"/>
              <a:t>But wait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11027-DB42-9826-5978-8C6D5454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A grey and black text&#10;&#10;Description automatically generated with medium confidence">
            <a:extLst>
              <a:ext uri="{FF2B5EF4-FFF2-40B4-BE49-F238E27FC236}">
                <a16:creationId xmlns:a16="http://schemas.microsoft.com/office/drawing/2014/main" id="{E7EF8231-8699-EA8E-B81E-6718AEEF8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428750"/>
            <a:ext cx="4800600" cy="18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9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8F9914-C34B-A67F-748C-B7DBD0F8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256"/>
            <a:ext cx="7772400" cy="4053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1228-7AA8-B8C1-557A-E01995A84FAC}"/>
              </a:ext>
            </a:extLst>
          </p:cNvPr>
          <p:cNvSpPr txBox="1"/>
          <p:nvPr/>
        </p:nvSpPr>
        <p:spPr>
          <a:xfrm>
            <a:off x="4482" y="4476750"/>
            <a:ext cx="5930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</a:t>
            </a:r>
            <a:r>
              <a:rPr lang="en-US" sz="1100" dirty="0" err="1">
                <a:hlinkClick r:id="rId4"/>
              </a:rPr>
              <a:t>www.ncbi.nlm.nih.gov</a:t>
            </a:r>
            <a:r>
              <a:rPr lang="en-US" sz="1100" dirty="0">
                <a:hlinkClick r:id="rId4"/>
              </a:rPr>
              <a:t>/</a:t>
            </a:r>
            <a:r>
              <a:rPr lang="en-US" sz="1100" dirty="0" err="1">
                <a:hlinkClick r:id="rId4"/>
              </a:rPr>
              <a:t>pmc</a:t>
            </a:r>
            <a:r>
              <a:rPr lang="en-US" sz="1100" dirty="0">
                <a:hlinkClick r:id="rId4"/>
              </a:rPr>
              <a:t>/articles/PMC3932460/pdf/amiajnl-2013-001935.pdf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86730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text&#10;&#10;Description automatically generated">
            <a:extLst>
              <a:ext uri="{FF2B5EF4-FFF2-40B4-BE49-F238E27FC236}">
                <a16:creationId xmlns:a16="http://schemas.microsoft.com/office/drawing/2014/main" id="{D55F9551-55C8-8BD1-3944-EB45C8CF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71550"/>
            <a:ext cx="54737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1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76B4B3-99C0-368A-E11B-B515B4259A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330988"/>
            <a:ext cx="5257800" cy="2562120"/>
          </a:xfrm>
        </p:spPr>
        <p:txBody>
          <a:bodyPr/>
          <a:lstStyle/>
          <a:p>
            <a:r>
              <a:rPr lang="en-US" b="1" dirty="0"/>
              <a:t>Phenotype: Patient suffers from depression.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F0E3B6-A781-8C20-A468-48264B4F41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D5FA69F-EAB5-6688-AA1C-8E243DCFD810}"/>
              </a:ext>
            </a:extLst>
          </p:cNvPr>
          <p:cNvSpPr txBox="1">
            <a:spLocks/>
          </p:cNvSpPr>
          <p:nvPr/>
        </p:nvSpPr>
        <p:spPr bwMode="auto">
          <a:xfrm>
            <a:off x="1143000" y="1885950"/>
            <a:ext cx="7543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r>
              <a:rPr lang="en-US" sz="1600" kern="0" dirty="0"/>
              <a:t>There’s ICD codes (F.32.x), but the condition is underreported. </a:t>
            </a:r>
            <a:br>
              <a:rPr lang="en-US" sz="1600" kern="0" dirty="0"/>
            </a:br>
            <a:br>
              <a:rPr lang="en-US" sz="1600" kern="0" dirty="0"/>
            </a:br>
            <a:r>
              <a:rPr lang="en-US" sz="1600" kern="0" dirty="0"/>
              <a:t>Common medications for depression </a:t>
            </a:r>
            <a:r>
              <a:rPr lang="en-US" sz="18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(e.g., SSRIs, SNRIs) are also prescribed for other conditions.</a:t>
            </a:r>
            <a:endParaRPr lang="en-US" sz="1800" kern="0" dirty="0"/>
          </a:p>
          <a:p>
            <a:endParaRPr lang="en-US" sz="1800" kern="0" dirty="0"/>
          </a:p>
          <a:p>
            <a:endParaRPr lang="en-US" sz="1800" kern="0" dirty="0"/>
          </a:p>
          <a:p>
            <a:endParaRPr lang="en-US" sz="1800" kern="0" dirty="0"/>
          </a:p>
          <a:p>
            <a:endParaRPr lang="en-US" sz="1800" kern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6490B-3A95-AF98-AEFA-CEB4400D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Example…</a:t>
            </a:r>
          </a:p>
        </p:txBody>
      </p:sp>
    </p:spTree>
    <p:extLst>
      <p:ext uri="{BB962C8B-B14F-4D97-AF65-F5344CB8AC3E}">
        <p14:creationId xmlns:p14="http://schemas.microsoft.com/office/powerpoint/2010/main" val="25184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5A7AE-A146-0196-C435-10FB209567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09550"/>
            <a:ext cx="8229600" cy="2133600"/>
          </a:xfrm>
        </p:spPr>
        <p:txBody>
          <a:bodyPr/>
          <a:lstStyle/>
          <a:p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</a:rPr>
              <a:t>Inclusion Criteria: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Diagnosis of non-small cell lung cancer  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Stage III or IV disease  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Presence of EGFR mutation  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 prior treatment with EGFR tyrosine kinase inhibitors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Age ≥ 18 years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ECOG performance status 0-2</a:t>
            </a:r>
          </a:p>
          <a:p>
            <a:pPr>
              <a:buFont typeface="+mj-lt"/>
              <a:buAutoNum type="arabicPeriod"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36617-EDD4-5952-B961-7DC24D594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1F35DCB-F802-52D7-7769-875B66FD5E68}"/>
              </a:ext>
            </a:extLst>
          </p:cNvPr>
          <p:cNvSpPr txBox="1">
            <a:spLocks/>
          </p:cNvSpPr>
          <p:nvPr/>
        </p:nvSpPr>
        <p:spPr bwMode="auto">
          <a:xfrm>
            <a:off x="457200" y="2343150"/>
            <a:ext cx="8229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en-US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u="sng" kern="0" dirty="0">
                <a:latin typeface="Consolas" panose="020B0609020204030204" pitchFamily="49" charset="0"/>
                <a:cs typeface="Consolas" panose="020B0609020204030204" pitchFamily="49" charset="0"/>
              </a:rPr>
              <a:t>Exclusion Criteria:</a:t>
            </a:r>
          </a:p>
          <a:p>
            <a:pPr>
              <a:buFont typeface="+mj-lt"/>
              <a:buAutoNum type="arabicPeriod"/>
            </a:pPr>
            <a:r>
              <a:rPr lang="en-US" kern="0" dirty="0">
                <a:latin typeface="Consolas" panose="020B0609020204030204" pitchFamily="49" charset="0"/>
                <a:cs typeface="Consolas" panose="020B0609020204030204" pitchFamily="49" charset="0"/>
              </a:rPr>
              <a:t>Small cell lung cancer or mixed small cell/non-small cell histology</a:t>
            </a:r>
          </a:p>
          <a:p>
            <a:pPr>
              <a:buFont typeface="+mj-lt"/>
              <a:buAutoNum type="arabicPeriod"/>
            </a:pPr>
            <a:r>
              <a:rPr lang="en-US" kern="0" dirty="0">
                <a:latin typeface="Consolas" panose="020B0609020204030204" pitchFamily="49" charset="0"/>
                <a:cs typeface="Consolas" panose="020B0609020204030204" pitchFamily="49" charset="0"/>
              </a:rPr>
              <a:t>Brain metastases  </a:t>
            </a:r>
          </a:p>
          <a:p>
            <a:pPr>
              <a:buFont typeface="+mj-lt"/>
              <a:buAutoNum type="arabicPeriod"/>
            </a:pPr>
            <a:r>
              <a:rPr lang="en-US" kern="0" dirty="0">
                <a:latin typeface="Consolas" panose="020B0609020204030204" pitchFamily="49" charset="0"/>
                <a:cs typeface="Consolas" panose="020B0609020204030204" pitchFamily="49" charset="0"/>
              </a:rPr>
              <a:t>Other active malignancies within the last 5 years  </a:t>
            </a:r>
          </a:p>
          <a:p>
            <a:pPr>
              <a:buFont typeface="+mj-lt"/>
              <a:buAutoNum type="arabicPeriod"/>
            </a:pPr>
            <a:r>
              <a:rPr lang="en-US" kern="0" dirty="0">
                <a:latin typeface="Consolas" panose="020B0609020204030204" pitchFamily="49" charset="0"/>
                <a:cs typeface="Consolas" panose="020B0609020204030204" pitchFamily="49" charset="0"/>
              </a:rPr>
              <a:t>History of interstitial lung disease</a:t>
            </a:r>
          </a:p>
          <a:p>
            <a:pPr>
              <a:buFont typeface="+mj-lt"/>
              <a:buAutoNum type="arabicPeriod"/>
            </a:pPr>
            <a:r>
              <a:rPr lang="en-US" kern="0" dirty="0">
                <a:latin typeface="Consolas" panose="020B0609020204030204" pitchFamily="49" charset="0"/>
                <a:cs typeface="Consolas" panose="020B0609020204030204" pitchFamily="49" charset="0"/>
              </a:rPr>
              <a:t>Pregnancy or breastfeeding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1962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9421-079A-DAEF-BCD8-F52959CD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Sources?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D981E-09F6-2E7A-E70B-F10AE8E5F4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9E05798A-471C-4032-AA38-1B045371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8" y="1200150"/>
            <a:ext cx="8637483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E0D6C-6327-8CE1-8A4B-E7C880809EDE}"/>
              </a:ext>
            </a:extLst>
          </p:cNvPr>
          <p:cNvSpPr txBox="1"/>
          <p:nvPr/>
        </p:nvSpPr>
        <p:spPr>
          <a:xfrm>
            <a:off x="-11723" y="4476750"/>
            <a:ext cx="59304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</a:t>
            </a:r>
            <a:r>
              <a:rPr lang="en-US" sz="1050" dirty="0" err="1">
                <a:hlinkClick r:id="rId4"/>
              </a:rPr>
              <a:t>www.ncbi.nlm.nih.gov</a:t>
            </a:r>
            <a:r>
              <a:rPr lang="en-US" sz="1050" dirty="0">
                <a:hlinkClick r:id="rId4"/>
              </a:rPr>
              <a:t>/</a:t>
            </a:r>
            <a:r>
              <a:rPr lang="en-US" sz="1050" dirty="0" err="1">
                <a:hlinkClick r:id="rId4"/>
              </a:rPr>
              <a:t>pmc</a:t>
            </a:r>
            <a:r>
              <a:rPr lang="en-US" sz="1050" dirty="0">
                <a:hlinkClick r:id="rId4"/>
              </a:rPr>
              <a:t>/articles/PMC3932460/pdf/amiajnl-2013-001935.pdf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2661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character with hands on head&#10;&#10;Description automatically generated">
            <a:extLst>
              <a:ext uri="{FF2B5EF4-FFF2-40B4-BE49-F238E27FC236}">
                <a16:creationId xmlns:a16="http://schemas.microsoft.com/office/drawing/2014/main" id="{F692DDB3-38D0-63D9-C36E-6CF4B97F1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3350"/>
            <a:ext cx="5816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2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3740-886D-EE14-51AF-7AE5AC612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05" y="2038350"/>
            <a:ext cx="8229600" cy="609600"/>
          </a:xfrm>
        </p:spPr>
        <p:txBody>
          <a:bodyPr/>
          <a:lstStyle/>
          <a:p>
            <a:r>
              <a:rPr lang="en-US" dirty="0"/>
              <a:t>ML-Powered Phenotyping: Case Study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BC152-F395-5A60-522F-DE22088E2B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5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B5046-7E48-170D-748B-A18EFBCE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Phenotype: patient has severe covid-19</a:t>
            </a:r>
            <a:br>
              <a:rPr lang="en-US" sz="2400" i="1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408B1-8645-B1EA-51BC-3A691F3D2C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58EA6-6F17-30E2-13DB-ABCE55B6EC8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90600" y="1885950"/>
            <a:ext cx="6248400" cy="1143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sz="1600" dirty="0"/>
          </a:p>
          <a:p>
            <a:r>
              <a:rPr lang="en-US" sz="1600" dirty="0"/>
              <a:t>Gold standard definition: patient wound up in ICU and/or died.   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32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5950"/>
            <a:ext cx="8229600" cy="609600"/>
          </a:xfrm>
        </p:spPr>
        <p:txBody>
          <a:bodyPr/>
          <a:lstStyle/>
          <a:p>
            <a:r>
              <a:rPr lang="en-US" dirty="0"/>
              <a:t>Cast of Characters in Healthcare Industry </a:t>
            </a:r>
          </a:p>
        </p:txBody>
      </p:sp>
    </p:spTree>
    <p:extLst>
      <p:ext uri="{BB962C8B-B14F-4D97-AF65-F5344CB8AC3E}">
        <p14:creationId xmlns:p14="http://schemas.microsoft.com/office/powerpoint/2010/main" val="2720832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8168C-FF9E-A044-2E6E-73A90EAAA7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5309A-6077-5257-BB57-5C024C2EA292}"/>
              </a:ext>
            </a:extLst>
          </p:cNvPr>
          <p:cNvSpPr txBox="1"/>
          <p:nvPr/>
        </p:nvSpPr>
        <p:spPr>
          <a:xfrm>
            <a:off x="76200" y="4596140"/>
            <a:ext cx="59304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</a:t>
            </a:r>
            <a:r>
              <a:rPr lang="en-US" sz="900" dirty="0" err="1">
                <a:hlinkClick r:id="rId3"/>
              </a:rPr>
              <a:t>www.medrxiv.org</a:t>
            </a:r>
            <a:r>
              <a:rPr lang="en-US" sz="900" dirty="0">
                <a:hlinkClick r:id="rId3"/>
              </a:rPr>
              <a:t>/content/10.1101/2020.10.13.20201855v1.full.pdf</a:t>
            </a:r>
            <a:endParaRPr lang="en-US" sz="900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EC125F0-81AC-A952-1949-D6EFA800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1950"/>
            <a:ext cx="5334000" cy="381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68D73-655C-E3C4-4E3D-5723FE775DA0}"/>
              </a:ext>
            </a:extLst>
          </p:cNvPr>
          <p:cNvSpPr/>
          <p:nvPr/>
        </p:nvSpPr>
        <p:spPr bwMode="auto">
          <a:xfrm>
            <a:off x="3174118" y="3661183"/>
            <a:ext cx="579865" cy="167767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237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CF954-34B6-340E-F2DF-CA194FBA0F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57300" y="1962150"/>
            <a:ext cx="6629400" cy="1524000"/>
          </a:xfrm>
        </p:spPr>
        <p:txBody>
          <a:bodyPr/>
          <a:lstStyle/>
          <a:p>
            <a:r>
              <a:rPr lang="en-US" sz="2000" dirty="0"/>
              <a:t>At peak of Covid: 125K new hospitalizations per day</a:t>
            </a:r>
          </a:p>
          <a:p>
            <a:endParaRPr lang="en-US" sz="2000" dirty="0"/>
          </a:p>
          <a:p>
            <a:r>
              <a:rPr lang="en-US" sz="2000" dirty="0"/>
              <a:t>How can we reliably identify severe covid patients automatically, from clinical data?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F4226-CC61-4199-DC29-6BF5BF72F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68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7633-B972-9602-B6F4-BB05877E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“Classic”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79F85-8827-C57B-2F2E-170FAA0522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9D81B-4742-D1AD-5819-A01DE337F71D}"/>
              </a:ext>
            </a:extLst>
          </p:cNvPr>
          <p:cNvSpPr txBox="1"/>
          <p:nvPr/>
        </p:nvSpPr>
        <p:spPr>
          <a:xfrm>
            <a:off x="76200" y="4504551"/>
            <a:ext cx="59304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academic.oup.com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jamia</a:t>
            </a:r>
            <a:r>
              <a:rPr lang="en-US" sz="1000" dirty="0">
                <a:hlinkClick r:id="rId3"/>
              </a:rPr>
              <a:t>/article/30/2/367/6839857</a:t>
            </a:r>
            <a:endParaRPr lang="en-US" sz="1000" dirty="0"/>
          </a:p>
        </p:txBody>
      </p:sp>
      <p:pic>
        <p:nvPicPr>
          <p:cNvPr id="16" name="Picture 15" descr="A diagram of data processing process&#10;&#10;Description automatically generated">
            <a:extLst>
              <a:ext uri="{FF2B5EF4-FFF2-40B4-BE49-F238E27FC236}">
                <a16:creationId xmlns:a16="http://schemas.microsoft.com/office/drawing/2014/main" id="{42B9FAFE-4236-4CE6-E538-7608F1B72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51" y="1148610"/>
            <a:ext cx="5109478" cy="2978150"/>
          </a:xfrm>
          <a:prstGeom prst="rect">
            <a:avLst/>
          </a:prstGeom>
        </p:spPr>
      </p:pic>
      <p:pic>
        <p:nvPicPr>
          <p:cNvPr id="20" name="Picture 19" descr="A white sign with blue border&#10;&#10;Description automatically generated">
            <a:extLst>
              <a:ext uri="{FF2B5EF4-FFF2-40B4-BE49-F238E27FC236}">
                <a16:creationId xmlns:a16="http://schemas.microsoft.com/office/drawing/2014/main" id="{E588DB1D-38C7-047E-AF16-AE98208A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836" y="1776988"/>
            <a:ext cx="1770713" cy="20002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D320A-7E03-6581-C81B-2B7EAA1D534E}"/>
              </a:ext>
            </a:extLst>
          </p:cNvPr>
          <p:cNvSpPr/>
          <p:nvPr/>
        </p:nvSpPr>
        <p:spPr bwMode="auto">
          <a:xfrm>
            <a:off x="3041405" y="1421635"/>
            <a:ext cx="1371600" cy="2607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930EEE-6FA7-9534-2B9E-CCF1FB1E6843}"/>
              </a:ext>
            </a:extLst>
          </p:cNvPr>
          <p:cNvSpPr/>
          <p:nvPr/>
        </p:nvSpPr>
        <p:spPr bwMode="auto">
          <a:xfrm>
            <a:off x="4413004" y="1222393"/>
            <a:ext cx="1770713" cy="2607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48ADEF-EED2-00AB-1884-FA9B98EAA045}"/>
              </a:ext>
            </a:extLst>
          </p:cNvPr>
          <p:cNvSpPr/>
          <p:nvPr/>
        </p:nvSpPr>
        <p:spPr bwMode="auto">
          <a:xfrm>
            <a:off x="6359871" y="1222393"/>
            <a:ext cx="1770713" cy="2607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760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7990-AB21-1EA6-F516-E63518CB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across Hospitals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C8BE3A5-277A-9F52-9B0B-09890226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1550"/>
            <a:ext cx="6684666" cy="36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52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9A4A1-28F0-24CF-F0F7-DD28AF492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6583"/>
            <a:ext cx="8229600" cy="609600"/>
          </a:xfrm>
        </p:spPr>
        <p:txBody>
          <a:bodyPr/>
          <a:lstStyle/>
          <a:p>
            <a:r>
              <a:rPr lang="en-US" dirty="0"/>
              <a:t>Three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35A142-BE15-6170-71B1-79BFE21898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A graph of a positive fraction&#10;&#10;Description automatically generated">
            <a:extLst>
              <a:ext uri="{FF2B5EF4-FFF2-40B4-BE49-F238E27FC236}">
                <a16:creationId xmlns:a16="http://schemas.microsoft.com/office/drawing/2014/main" id="{1BC392ED-9B03-7C75-8E0F-F539B37AF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88" y="1089262"/>
            <a:ext cx="3781212" cy="3559150"/>
          </a:xfrm>
          <a:prstGeom prst="rect">
            <a:avLst/>
          </a:prstGeom>
        </p:spPr>
      </p:pic>
      <p:pic>
        <p:nvPicPr>
          <p:cNvPr id="8" name="Picture 7" descr="A list of medical information&#10;&#10;Description automatically generated with medium confidence">
            <a:extLst>
              <a:ext uri="{FF2B5EF4-FFF2-40B4-BE49-F238E27FC236}">
                <a16:creationId xmlns:a16="http://schemas.microsoft.com/office/drawing/2014/main" id="{E2424FA3-EEE7-C4D9-26CA-4CD4E688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08644"/>
            <a:ext cx="4992985" cy="1273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8184D-0C1B-56AE-E66F-9A38833CE8EF}"/>
              </a:ext>
            </a:extLst>
          </p:cNvPr>
          <p:cNvSpPr txBox="1"/>
          <p:nvPr/>
        </p:nvSpPr>
        <p:spPr>
          <a:xfrm>
            <a:off x="76200" y="1352550"/>
            <a:ext cx="495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CPT codes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Expert-driven phenotype</a:t>
            </a:r>
            <a:br>
              <a:rPr lang="en-US" dirty="0"/>
            </a:br>
            <a:r>
              <a:rPr lang="en-US" dirty="0"/>
              <a:t> 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Data-driven phenotype</a:t>
            </a:r>
          </a:p>
        </p:txBody>
      </p:sp>
    </p:spTree>
    <p:extLst>
      <p:ext uri="{BB962C8B-B14F-4D97-AF65-F5344CB8AC3E}">
        <p14:creationId xmlns:p14="http://schemas.microsoft.com/office/powerpoint/2010/main" val="1006545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3740-886D-EE14-51AF-7AE5AC612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05" y="2038350"/>
            <a:ext cx="8229600" cy="609600"/>
          </a:xfrm>
        </p:spPr>
        <p:txBody>
          <a:bodyPr/>
          <a:lstStyle/>
          <a:p>
            <a:r>
              <a:rPr lang="en-US" dirty="0"/>
              <a:t>ML-Powered Phenotyping: Case Study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BC152-F395-5A60-522F-DE22088E2B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8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3594-46DE-0A53-F550-6C7803A0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Post-Partum Hemorrhage (PPH)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71B86-69B1-2E0A-49E3-CD597200B6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0" y="1733550"/>
            <a:ext cx="8458200" cy="2362200"/>
          </a:xfrm>
        </p:spPr>
        <p:txBody>
          <a:bodyPr/>
          <a:lstStyle/>
          <a:p>
            <a:r>
              <a:rPr lang="en-US" sz="2800" dirty="0"/>
              <a:t>Blood loss of </a:t>
            </a:r>
            <a:r>
              <a:rPr lang="en-US" sz="2800" b="1" dirty="0"/>
              <a:t>500 mL or more</a:t>
            </a:r>
            <a:r>
              <a:rPr lang="en-US" sz="2800" dirty="0"/>
              <a:t> within the first 24 hours following vaginal delivery, or </a:t>
            </a:r>
            <a:r>
              <a:rPr lang="en-US" sz="2800" b="1" dirty="0"/>
              <a:t>1000 mL or more</a:t>
            </a:r>
            <a:r>
              <a:rPr lang="en-US" sz="2800" dirty="0"/>
              <a:t> following a cesarean section.</a:t>
            </a:r>
          </a:p>
          <a:p>
            <a:endParaRPr lang="en-US" sz="2000" dirty="0"/>
          </a:p>
          <a:p>
            <a:r>
              <a:rPr lang="en-US" sz="2000" dirty="0"/>
              <a:t>(2-3% of pregnancies and 140K deaths annually.)</a:t>
            </a:r>
          </a:p>
          <a:p>
            <a:endParaRPr lang="en-US" sz="20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0241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3A21-3D7F-F5AF-A00D-3B50CDEE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ICD codes?</a:t>
            </a:r>
            <a:r>
              <a:rPr lang="en-US" sz="2400" dirty="0"/>
              <a:t> (072.[0,1,2,3])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69497-DC89-8784-B30D-0D9D370EA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687326A-8E71-81A1-E1DC-0EDE9AC9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23950"/>
            <a:ext cx="5655056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75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55650-5E88-0F34-0A90-95C41C948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6162DB-EAED-7B91-F1FA-FA05DB14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8940"/>
            <a:ext cx="6737209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2F0A9-6224-9C28-490E-88E2F69B7659}"/>
              </a:ext>
            </a:extLst>
          </p:cNvPr>
          <p:cNvSpPr txBox="1"/>
          <p:nvPr/>
        </p:nvSpPr>
        <p:spPr>
          <a:xfrm>
            <a:off x="0" y="4552950"/>
            <a:ext cx="59304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</a:t>
            </a:r>
            <a:r>
              <a:rPr lang="en-US" sz="1100" dirty="0" err="1">
                <a:hlinkClick r:id="rId4"/>
              </a:rPr>
              <a:t>www.nature.com</a:t>
            </a:r>
            <a:r>
              <a:rPr lang="en-US" sz="1100" dirty="0">
                <a:hlinkClick r:id="rId4"/>
              </a:rPr>
              <a:t>/articles/s41746-023-00957-x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96617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B840-7F2F-2A1A-1496-FF0519566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62150"/>
            <a:ext cx="8229600" cy="609600"/>
          </a:xfrm>
        </p:spPr>
        <p:txBody>
          <a:bodyPr/>
          <a:lstStyle/>
          <a:p>
            <a:r>
              <a:rPr lang="en-US" b="0" dirty="0"/>
              <a:t>Given some patient charts with ground-truth labeling, how might you use an LLM to identify PPH cases?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B3ACB-5D2C-3A0C-FFE1-E46E1F9B0A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7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67D4CE4D-76E5-E43A-4F4A-6A1FB912EFF2}"/>
              </a:ext>
            </a:extLst>
          </p:cNvPr>
          <p:cNvSpPr txBox="1"/>
          <p:nvPr/>
        </p:nvSpPr>
        <p:spPr>
          <a:xfrm>
            <a:off x="6629400" y="59055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Others</a:t>
            </a:r>
          </a:p>
          <a:p>
            <a:r>
              <a:rPr lang="en-US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PBM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Pharma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Device </a:t>
            </a:r>
            <a:r>
              <a:rPr lang="en-US" sz="1800" dirty="0" err="1"/>
              <a:t>mfr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Advocacy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Imaging Centers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</a:p>
        </p:txBody>
      </p:sp>
      <p:pic>
        <p:nvPicPr>
          <p:cNvPr id="2050" name="Picture 2" descr="5-sided Polygon | ClipArt ETC">
            <a:extLst>
              <a:ext uri="{FF2B5EF4-FFF2-40B4-BE49-F238E27FC236}">
                <a16:creationId xmlns:a16="http://schemas.microsoft.com/office/drawing/2014/main" id="{FA8EDD2E-45C7-983E-C50D-AF33A8FDE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80" y="880141"/>
            <a:ext cx="3480148" cy="331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91E65B8-7421-7CAF-E3D0-623ECD3786B9}"/>
              </a:ext>
            </a:extLst>
          </p:cNvPr>
          <p:cNvSpPr txBox="1"/>
          <p:nvPr/>
        </p:nvSpPr>
        <p:spPr>
          <a:xfrm>
            <a:off x="2389978" y="51779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Government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9F7B8D-3A91-DF00-5463-B9DAD17767D8}"/>
              </a:ext>
            </a:extLst>
          </p:cNvPr>
          <p:cNvSpPr txBox="1"/>
          <p:nvPr/>
        </p:nvSpPr>
        <p:spPr>
          <a:xfrm>
            <a:off x="4749800" y="197381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Employer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303B33-6528-71CF-FB26-09F277986B09}"/>
              </a:ext>
            </a:extLst>
          </p:cNvPr>
          <p:cNvSpPr txBox="1"/>
          <p:nvPr/>
        </p:nvSpPr>
        <p:spPr>
          <a:xfrm>
            <a:off x="4009228" y="4186864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Consumer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93B91A-88B9-FFF2-8826-3344A6588993}"/>
              </a:ext>
            </a:extLst>
          </p:cNvPr>
          <p:cNvSpPr txBox="1"/>
          <p:nvPr/>
        </p:nvSpPr>
        <p:spPr>
          <a:xfrm>
            <a:off x="1020756" y="4155817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Provider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C6536E-E951-D66A-798A-E70E1F3F2995}"/>
              </a:ext>
            </a:extLst>
          </p:cNvPr>
          <p:cNvSpPr txBox="1"/>
          <p:nvPr/>
        </p:nvSpPr>
        <p:spPr>
          <a:xfrm>
            <a:off x="400268" y="1963981"/>
            <a:ext cx="149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Health </a:t>
            </a:r>
            <a:br>
              <a:rPr lang="en-US" sz="1800" dirty="0">
                <a:solidFill>
                  <a:srgbClr val="0070C0"/>
                </a:solidFill>
              </a:rPr>
            </a:br>
            <a:r>
              <a:rPr lang="en-US" sz="1800" dirty="0">
                <a:solidFill>
                  <a:srgbClr val="0070C0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463328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9F7D-C892-3C57-2BD1-A2DBAF54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Concept Extraction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3F303-DE89-0231-5661-E534C0AB4F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89738DFD-9666-D327-0437-D4F73536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" y="1047750"/>
            <a:ext cx="914530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73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4588-A48A-32E6-D082-48DBFBC9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Phenotyping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6B8F1-232E-DC30-2C38-286BD4CEE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5ED58B4D-2888-40ED-9E19-1BC079E2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54" y="1270000"/>
            <a:ext cx="6398446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45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2829A4-C37E-F493-A504-3D0713A3D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0" name="Picture 9" descr="A diagram of a cake&#10;&#10;Description automatically generated">
            <a:extLst>
              <a:ext uri="{FF2B5EF4-FFF2-40B4-BE49-F238E27FC236}">
                <a16:creationId xmlns:a16="http://schemas.microsoft.com/office/drawing/2014/main" id="{85AD1428-36D5-4713-D099-A60475E2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83529"/>
            <a:ext cx="7772400" cy="2776442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A8B5F19-4208-FF53-A316-E1AC0F204911}"/>
              </a:ext>
            </a:extLst>
          </p:cNvPr>
          <p:cNvSpPr txBox="1">
            <a:spLocks/>
          </p:cNvSpPr>
          <p:nvPr/>
        </p:nvSpPr>
        <p:spPr>
          <a:xfrm>
            <a:off x="432278" y="666750"/>
            <a:ext cx="8279444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Why bother with a 2-stage pipeline? Why not just throw an LLM at the problem?</a:t>
            </a:r>
          </a:p>
        </p:txBody>
      </p:sp>
    </p:spTree>
    <p:extLst>
      <p:ext uri="{BB962C8B-B14F-4D97-AF65-F5344CB8AC3E}">
        <p14:creationId xmlns:p14="http://schemas.microsoft.com/office/powerpoint/2010/main" val="502109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0DEC-55ED-B89B-C018-4CA8640A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42FF4-2ACD-03F7-6BC9-C92B1DA516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E829E-796C-BB91-6F45-76C54BDC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0116"/>
            <a:ext cx="6845893" cy="39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5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5481-086B-401A-242D-54791175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61950"/>
            <a:ext cx="8534400" cy="609600"/>
          </a:xfrm>
        </p:spPr>
        <p:txBody>
          <a:bodyPr/>
          <a:lstStyle/>
          <a:p>
            <a:r>
              <a:rPr lang="en-US" dirty="0"/>
              <a:t>Why F1 Score as the metric? Why not accuracy?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31B20E-FE0E-1E42-D43D-5893AD8180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 descr="Black text on a white background&#10;&#10;Description automatically generated">
            <a:extLst>
              <a:ext uri="{FF2B5EF4-FFF2-40B4-BE49-F238E27FC236}">
                <a16:creationId xmlns:a16="http://schemas.microsoft.com/office/drawing/2014/main" id="{28F1F798-A4E9-9A49-8B1F-196F4B7D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840732"/>
            <a:ext cx="2679700" cy="723900"/>
          </a:xfrm>
          <a:prstGeom prst="rect">
            <a:avLst/>
          </a:prstGeom>
        </p:spPr>
      </p:pic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A8390CFF-5544-B9B7-5856-F1CF5C7E7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970264"/>
            <a:ext cx="26924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25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397D-BFA2-F676-76F2-203EC7EA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2343150"/>
            <a:ext cx="3429000" cy="609600"/>
          </a:xfrm>
        </p:spPr>
        <p:txBody>
          <a:bodyPr/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EOL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756B4-C099-530E-B7BC-4635B2A5AF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8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E7DEE6-6795-8B99-B6B3-C6945160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709342"/>
              </p:ext>
            </p:extLst>
          </p:nvPr>
        </p:nvGraphicFramePr>
        <p:xfrm>
          <a:off x="152400" y="438150"/>
          <a:ext cx="87630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51983167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5700698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753592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396899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25810955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r>
                        <a:rPr lang="en-US" sz="1400" b="0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Example(s)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Money comes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Money goes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What do they do?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1579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dirty="0"/>
                        <a:t>Provider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61119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2827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dirty="0"/>
                        <a:t>Health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846647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62015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 dirty="0"/>
                        <a:t>Government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80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912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E7DEE6-6795-8B99-B6B3-C6945160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47051"/>
              </p:ext>
            </p:extLst>
          </p:nvPr>
        </p:nvGraphicFramePr>
        <p:xfrm>
          <a:off x="304800" y="209550"/>
          <a:ext cx="8534400" cy="4765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519831674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357006981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375359224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03968999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125810955"/>
                    </a:ext>
                  </a:extLst>
                </a:gridCol>
              </a:tblGrid>
              <a:tr h="643467">
                <a:tc>
                  <a:txBody>
                    <a:bodyPr/>
                    <a:lstStyle/>
                    <a:p>
                      <a:r>
                        <a:rPr lang="en-US" sz="1400" b="0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Example(s)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Money comes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Money goes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What do they do? private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15790"/>
                  </a:ext>
                </a:extLst>
              </a:tr>
              <a:tr h="643467">
                <a:tc>
                  <a:txBody>
                    <a:bodyPr/>
                    <a:lstStyle/>
                    <a:p>
                      <a:r>
                        <a:rPr lang="en-US" sz="1400" dirty="0"/>
                        <a:t>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MD,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nurse,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home health aide, ambulance, dietitian, PT, 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Patients (co-pay)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insurer/employer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Deliver care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7227"/>
                  </a:ext>
                </a:extLst>
              </a:tr>
              <a:tr h="643467">
                <a:tc>
                  <a:txBody>
                    <a:bodyPr/>
                    <a:lstStyle/>
                    <a:p>
                      <a:r>
                        <a:rPr lang="en-US" sz="1400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Insurer (premium)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Provider (copay)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 sick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15178"/>
                  </a:ext>
                </a:extLst>
              </a:tr>
              <a:tr h="643467">
                <a:tc>
                  <a:txBody>
                    <a:bodyPr/>
                    <a:lstStyle/>
                    <a:p>
                      <a:r>
                        <a:rPr lang="en-US" sz="1400" dirty="0"/>
                        <a:t>Health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United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Cigna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Highmark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Patients (premiums)</a:t>
                      </a:r>
                      <a:br>
                        <a:rPr lang="en-US" sz="1400" dirty="0"/>
                      </a:br>
                      <a:endParaRPr lang="en-US" sz="1400" dirty="0"/>
                    </a:p>
                    <a:p>
                      <a:r>
                        <a:rPr lang="en-US" sz="1400" dirty="0"/>
                        <a:t>Gov’t (delegated)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Providers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Underwrite </a:t>
                      </a:r>
                      <a:br>
                        <a:rPr lang="en-US" sz="1400" dirty="0"/>
                      </a:br>
                      <a:br>
                        <a:rPr lang="en-US" sz="1400" dirty="0"/>
                      </a:br>
                      <a:br>
                        <a:rPr lang="en-US" sz="1400" dirty="0"/>
                      </a:br>
                      <a:r>
                        <a:rPr lang="en-US" sz="1400" dirty="0"/>
                        <a:t>Adjudicate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61119"/>
                  </a:ext>
                </a:extLst>
              </a:tr>
              <a:tr h="643467">
                <a:tc>
                  <a:txBody>
                    <a:bodyPr/>
                    <a:lstStyle/>
                    <a:p>
                      <a:r>
                        <a:rPr lang="en-US" sz="1400" dirty="0"/>
                        <a:t>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Employees and affiliates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Providers and/or insurers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Subsidize/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underwrite care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620153"/>
                  </a:ext>
                </a:extLst>
              </a:tr>
              <a:tr h="643467">
                <a:tc>
                  <a:txBody>
                    <a:bodyPr/>
                    <a:lstStyle/>
                    <a:p>
                      <a:r>
                        <a:rPr lang="en-US" sz="1400" dirty="0"/>
                        <a:t>Government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 federal gov’t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Taxpayers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Providers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Health Plans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Subsidize care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Regulate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Deliver care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80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12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exagon with text on it&#10;&#10;Description automatically generated">
            <a:extLst>
              <a:ext uri="{FF2B5EF4-FFF2-40B4-BE49-F238E27FC236}">
                <a16:creationId xmlns:a16="http://schemas.microsoft.com/office/drawing/2014/main" id="{50D08587-0C85-305D-73E1-F5458C99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76350"/>
            <a:ext cx="3929248" cy="29586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B90FE0-62D2-CF58-98F4-582EB402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Providers</a:t>
            </a:r>
          </a:p>
        </p:txBody>
      </p:sp>
      <p:sp>
        <p:nvSpPr>
          <p:cNvPr id="5" name="Line Callout 1 (Border and Accent Bar) 4">
            <a:extLst>
              <a:ext uri="{FF2B5EF4-FFF2-40B4-BE49-F238E27FC236}">
                <a16:creationId xmlns:a16="http://schemas.microsoft.com/office/drawing/2014/main" id="{633ABFFD-284B-9A2B-2194-73DC97EE3BE2}"/>
              </a:ext>
            </a:extLst>
          </p:cNvPr>
          <p:cNvSpPr/>
          <p:nvPr/>
        </p:nvSpPr>
        <p:spPr bwMode="auto">
          <a:xfrm>
            <a:off x="5015522" y="590550"/>
            <a:ext cx="3823678" cy="2133600"/>
          </a:xfrm>
          <a:prstGeom prst="accentBorderCallout1">
            <a:avLst>
              <a:gd name="adj1" fmla="val 18750"/>
              <a:gd name="adj2" fmla="val -8333"/>
              <a:gd name="adj3" fmla="val 153065"/>
              <a:gd name="adj4" fmla="val -95236"/>
            </a:avLst>
          </a:prstGeom>
          <a:solidFill>
            <a:schemeClr val="accent1"/>
          </a:solidFill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CDS (lecture 12)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DX  (</a:t>
            </a:r>
            <a:r>
              <a:rPr lang="en-US" sz="1800" dirty="0" err="1">
                <a:solidFill>
                  <a:schemeClr val="bg1"/>
                </a:solidFill>
              </a:rPr>
              <a:t>pset</a:t>
            </a:r>
            <a:r>
              <a:rPr lang="en-US" sz="1800" dirty="0">
                <a:solidFill>
                  <a:schemeClr val="bg1"/>
                </a:solidFill>
              </a:rPr>
              <a:t> 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Resource optimization (</a:t>
            </a:r>
            <a:r>
              <a:rPr lang="en-US" sz="1800" dirty="0" err="1">
                <a:solidFill>
                  <a:schemeClr val="bg1"/>
                </a:solidFill>
              </a:rPr>
              <a:t>pset</a:t>
            </a:r>
            <a:r>
              <a:rPr lang="en-US" sz="1800" dirty="0">
                <a:solidFill>
                  <a:schemeClr val="bg1"/>
                </a:solidFill>
              </a:rPr>
              <a:t> 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solidFill>
                  <a:schemeClr val="bg1"/>
                </a:solidFill>
              </a:rPr>
              <a:t>LoS</a:t>
            </a:r>
            <a:r>
              <a:rPr lang="en-US" sz="1800" dirty="0">
                <a:solidFill>
                  <a:schemeClr val="bg1"/>
                </a:solidFill>
              </a:rPr>
              <a:t> prediction (</a:t>
            </a:r>
            <a:r>
              <a:rPr lang="en-US" sz="1800" dirty="0" err="1">
                <a:solidFill>
                  <a:schemeClr val="bg1"/>
                </a:solidFill>
              </a:rPr>
              <a:t>pset</a:t>
            </a:r>
            <a:r>
              <a:rPr lang="en-US" sz="1800" dirty="0">
                <a:solidFill>
                  <a:schemeClr val="bg1"/>
                </a:solidFill>
              </a:rPr>
              <a:t> 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Clinical trial matching (lecture 17)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Predicting response to therapy (lecture 18/19)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193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exagon with text on it&#10;&#10;Description automatically generated">
            <a:extLst>
              <a:ext uri="{FF2B5EF4-FFF2-40B4-BE49-F238E27FC236}">
                <a16:creationId xmlns:a16="http://schemas.microsoft.com/office/drawing/2014/main" id="{50D08587-0C85-305D-73E1-F5458C99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76350"/>
            <a:ext cx="3929248" cy="29586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B90FE0-62D2-CF58-98F4-582EB402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Payers</a:t>
            </a:r>
          </a:p>
        </p:txBody>
      </p:sp>
      <p:sp>
        <p:nvSpPr>
          <p:cNvPr id="5" name="Line Callout 1 (Border and Accent Bar) 4">
            <a:extLst>
              <a:ext uri="{FF2B5EF4-FFF2-40B4-BE49-F238E27FC236}">
                <a16:creationId xmlns:a16="http://schemas.microsoft.com/office/drawing/2014/main" id="{633ABFFD-284B-9A2B-2194-73DC97EE3BE2}"/>
              </a:ext>
            </a:extLst>
          </p:cNvPr>
          <p:cNvSpPr/>
          <p:nvPr/>
        </p:nvSpPr>
        <p:spPr bwMode="auto">
          <a:xfrm>
            <a:off x="5015522" y="590550"/>
            <a:ext cx="3976077" cy="3048000"/>
          </a:xfrm>
          <a:prstGeom prst="accentBorderCallout1">
            <a:avLst>
              <a:gd name="adj1" fmla="val 18750"/>
              <a:gd name="adj2" fmla="val -8333"/>
              <a:gd name="adj3" fmla="val 58687"/>
              <a:gd name="adj4" fmla="val -34059"/>
            </a:avLst>
          </a:prstGeom>
          <a:solidFill>
            <a:schemeClr val="accent1"/>
          </a:solidFill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UM (lecture 7,8)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CM (lecture 7,8)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Automatic claims adjudication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risk stratification (lecture 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Formulary management (lecture 7,8)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FWA (lecture 7,8)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predict customer churn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kern="0" dirty="0">
                <a:solidFill>
                  <a:schemeClr val="bg1"/>
                </a:solidFill>
              </a:rPr>
              <a:t>Cost forecasting (</a:t>
            </a:r>
            <a:r>
              <a:rPr lang="en-US" sz="1800" kern="0" dirty="0" err="1">
                <a:solidFill>
                  <a:schemeClr val="bg1"/>
                </a:solidFill>
              </a:rPr>
              <a:t>pset</a:t>
            </a:r>
            <a:r>
              <a:rPr lang="en-US" sz="1800" kern="0" dirty="0">
                <a:solidFill>
                  <a:schemeClr val="bg1"/>
                </a:solidFill>
              </a:rPr>
              <a:t> 4)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kern="0" dirty="0">
                <a:solidFill>
                  <a:schemeClr val="bg1"/>
                </a:solidFill>
              </a:rPr>
              <a:t>Network optimization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kern="0" dirty="0">
                <a:solidFill>
                  <a:schemeClr val="bg1"/>
                </a:solidFill>
              </a:rPr>
              <a:t>Program evaluation (</a:t>
            </a:r>
            <a:r>
              <a:rPr lang="en-US" sz="1800" kern="0" dirty="0" err="1">
                <a:solidFill>
                  <a:schemeClr val="bg1"/>
                </a:solidFill>
              </a:rPr>
              <a:t>pset</a:t>
            </a:r>
            <a:r>
              <a:rPr lang="en-US" sz="1800" kern="0" dirty="0">
                <a:solidFill>
                  <a:schemeClr val="bg1"/>
                </a:solidFill>
              </a:rPr>
              <a:t> 4)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781B22-74A3-711D-1F71-089239998270}"/>
              </a:ext>
            </a:extLst>
          </p:cNvPr>
          <p:cNvCxnSpPr/>
          <p:nvPr/>
        </p:nvCxnSpPr>
        <p:spPr bwMode="auto">
          <a:xfrm flipH="1">
            <a:off x="2514600" y="1200150"/>
            <a:ext cx="2133600" cy="2286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BDFF6B-3265-E3A7-3F22-EF36C52EF8C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1200150"/>
            <a:ext cx="3505200" cy="13716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71229339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 PPT Theme</Template>
  <TotalTime>5160</TotalTime>
  <Words>2871</Words>
  <Application>Microsoft Macintosh PowerPoint</Application>
  <PresentationFormat>On-screen Show (16:9)</PresentationFormat>
  <Paragraphs>576</Paragraphs>
  <Slides>55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ＭＳ Ｐゴシック</vt:lpstr>
      <vt:lpstr>.AppleSystemUIFont</vt:lpstr>
      <vt:lpstr>45 Helvetica Light</vt:lpstr>
      <vt:lpstr>Arial</vt:lpstr>
      <vt:lpstr>Consolas</vt:lpstr>
      <vt:lpstr>Open Sans</vt:lpstr>
      <vt:lpstr>Open Sans Light</vt:lpstr>
      <vt:lpstr>Open Sans Regular</vt:lpstr>
      <vt:lpstr>Söhne</vt:lpstr>
      <vt:lpstr>Times</vt:lpstr>
      <vt:lpstr>CMU PPT Theme</vt:lpstr>
      <vt:lpstr>PowerPoint Presentation</vt:lpstr>
      <vt:lpstr>Course Logistics</vt:lpstr>
      <vt:lpstr>Today</vt:lpstr>
      <vt:lpstr>Cast of Characters in Healthcare Industry </vt:lpstr>
      <vt:lpstr>PowerPoint Presentation</vt:lpstr>
      <vt:lpstr>PowerPoint Presentation</vt:lpstr>
      <vt:lpstr>PowerPoint Presentation</vt:lpstr>
      <vt:lpstr>ML for Providers</vt:lpstr>
      <vt:lpstr>ML for Payers</vt:lpstr>
      <vt:lpstr>Today</vt:lpstr>
      <vt:lpstr>Delegated Risk </vt:lpstr>
      <vt:lpstr>Example: “Privatizing” Medicare</vt:lpstr>
      <vt:lpstr>PowerPoint Presentation</vt:lpstr>
      <vt:lpstr>PowerPoint Presentation</vt:lpstr>
      <vt:lpstr>Principal-Agent Problems in Healthcare</vt:lpstr>
      <vt:lpstr>Today</vt:lpstr>
      <vt:lpstr>PowerPoint Presentation</vt:lpstr>
      <vt:lpstr>PowerPoint Presentation</vt:lpstr>
      <vt:lpstr>Healthcare Codesets: What and Why </vt:lpstr>
      <vt:lpstr>Common Codesets</vt:lpstr>
      <vt:lpstr>PowerPoint Presentation</vt:lpstr>
      <vt:lpstr>Who Codes? Where? Why?</vt:lpstr>
      <vt:lpstr>Coding Output Often Diverges</vt:lpstr>
      <vt:lpstr>PowerPoint Presentation</vt:lpstr>
      <vt:lpstr>PowerPoint Presentation</vt:lpstr>
      <vt:lpstr>Halftime </vt:lpstr>
      <vt:lpstr>Today</vt:lpstr>
      <vt:lpstr>PowerPoint Presentation</vt:lpstr>
      <vt:lpstr>Example Phenotype Definition: Type-2 Diabetes</vt:lpstr>
      <vt:lpstr>PowerPoint Presentation</vt:lpstr>
      <vt:lpstr>But wait</vt:lpstr>
      <vt:lpstr>PowerPoint Presentation</vt:lpstr>
      <vt:lpstr>PowerPoint Presentation</vt:lpstr>
      <vt:lpstr>Another Example…</vt:lpstr>
      <vt:lpstr>PowerPoint Presentation</vt:lpstr>
      <vt:lpstr>What Data Sources?</vt:lpstr>
      <vt:lpstr>PowerPoint Presentation</vt:lpstr>
      <vt:lpstr>ML-Powered Phenotyping: Case Study 1</vt:lpstr>
      <vt:lpstr>Phenotype: patient has severe covid-19 </vt:lpstr>
      <vt:lpstr>PowerPoint Presentation</vt:lpstr>
      <vt:lpstr>PowerPoint Presentation</vt:lpstr>
      <vt:lpstr>“Classic” Approach</vt:lpstr>
      <vt:lpstr>Variance across Hospitals</vt:lpstr>
      <vt:lpstr>Three Approaches</vt:lpstr>
      <vt:lpstr>ML-Powered Phenotyping: Case Study 2</vt:lpstr>
      <vt:lpstr>Post-Partum Hemorrhage (PPH)</vt:lpstr>
      <vt:lpstr>Can we use ICD codes? (072.[0,1,2,3]) </vt:lpstr>
      <vt:lpstr>PowerPoint Presentation</vt:lpstr>
      <vt:lpstr>Given some patient charts with ground-truth labeling, how might you use an LLM to identify PPH cases?</vt:lpstr>
      <vt:lpstr>Stage 1: Concept Extraction</vt:lpstr>
      <vt:lpstr>Stage 2: Phenotyping </vt:lpstr>
      <vt:lpstr>PowerPoint Presentation</vt:lpstr>
      <vt:lpstr>Performance</vt:lpstr>
      <vt:lpstr>Why F1 Score as the metric? Why not accuracy?</vt:lpstr>
      <vt:lpstr>EOL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Berger</dc:creator>
  <cp:lastModifiedBy>Adam Berger</cp:lastModifiedBy>
  <cp:revision>87</cp:revision>
  <cp:lastPrinted>2024-08-29T13:05:08Z</cp:lastPrinted>
  <dcterms:created xsi:type="dcterms:W3CDTF">2024-05-18T21:16:07Z</dcterms:created>
  <dcterms:modified xsi:type="dcterms:W3CDTF">2025-05-20T00:28:23Z</dcterms:modified>
</cp:coreProperties>
</file>